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slideLayouts/slideLayout17.xml" ContentType="application/vnd.openxmlformats-officedocument.presentationml.slideLayout+xml"/>
  <Override PartName="/ppt/theme/theme8.xml" ContentType="application/vnd.openxmlformats-officedocument.theme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theme/theme12.xml" ContentType="application/vnd.openxmlformats-officedocument.theme+xml"/>
  <Override PartName="/ppt/slideLayouts/slideLayout22.xml" ContentType="application/vnd.openxmlformats-officedocument.presentationml.slideLayout+xml"/>
  <Override PartName="/ppt/theme/theme13.xml" ContentType="application/vnd.openxmlformats-officedocument.theme+xml"/>
  <Override PartName="/ppt/slideLayouts/slideLayout23.xml" ContentType="application/vnd.openxmlformats-officedocument.presentationml.slideLayout+xml"/>
  <Override PartName="/ppt/theme/theme14.xml" ContentType="application/vnd.openxmlformats-officedocument.theme+xml"/>
  <Override PartName="/ppt/slideLayouts/slideLayout24.xml" ContentType="application/vnd.openxmlformats-officedocument.presentationml.slideLayout+xml"/>
  <Override PartName="/ppt/theme/theme15.xml" ContentType="application/vnd.openxmlformats-officedocument.theme+xml"/>
  <Override PartName="/ppt/slideLayouts/slideLayout25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slideLayouts/slideLayout26.xml" ContentType="application/vnd.openxmlformats-officedocument.presentationml.slideLayout+xml"/>
  <Override PartName="/ppt/theme/theme21.xml" ContentType="application/vnd.openxmlformats-officedocument.theme+xml"/>
  <Override PartName="/ppt/slideLayouts/slideLayout27.xml" ContentType="application/vnd.openxmlformats-officedocument.presentationml.slideLayout+xml"/>
  <Override PartName="/ppt/theme/theme22.xml" ContentType="application/vnd.openxmlformats-officedocument.theme+xml"/>
  <Override PartName="/ppt/slideLayouts/slideLayout28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  <p:sldMasterId id="2147483926" r:id="rId2"/>
    <p:sldMasterId id="2147483922" r:id="rId3"/>
    <p:sldMasterId id="2147483920" r:id="rId4"/>
    <p:sldMasterId id="2147483692" r:id="rId5"/>
    <p:sldMasterId id="2147483678" r:id="rId6"/>
    <p:sldMasterId id="2147483680" r:id="rId7"/>
    <p:sldMasterId id="2147483679" r:id="rId8"/>
    <p:sldMasterId id="2147483686" r:id="rId9"/>
    <p:sldMasterId id="2147483681" r:id="rId10"/>
    <p:sldMasterId id="2147483687" r:id="rId11"/>
    <p:sldMasterId id="2147483688" r:id="rId12"/>
    <p:sldMasterId id="2147483682" r:id="rId13"/>
    <p:sldMasterId id="2147483683" r:id="rId14"/>
    <p:sldMasterId id="2147483684" r:id="rId15"/>
    <p:sldMasterId id="2147483685" r:id="rId16"/>
    <p:sldMasterId id="2147483702" r:id="rId17"/>
    <p:sldMasterId id="2147483699" r:id="rId18"/>
    <p:sldMasterId id="2147483701" r:id="rId19"/>
    <p:sldMasterId id="2147483700" r:id="rId20"/>
    <p:sldMasterId id="2147483689" r:id="rId21"/>
    <p:sldMasterId id="2147483690" r:id="rId22"/>
    <p:sldMasterId id="2147483691" r:id="rId23"/>
  </p:sldMasterIdLst>
  <p:notesMasterIdLst>
    <p:notesMasterId r:id="rId83"/>
  </p:notesMasterIdLst>
  <p:handoutMasterIdLst>
    <p:handoutMasterId r:id="rId84"/>
  </p:handoutMasterIdLst>
  <p:sldIdLst>
    <p:sldId id="266" r:id="rId24"/>
    <p:sldId id="273" r:id="rId25"/>
    <p:sldId id="449" r:id="rId26"/>
    <p:sldId id="450" r:id="rId27"/>
    <p:sldId id="272" r:id="rId28"/>
    <p:sldId id="441" r:id="rId29"/>
    <p:sldId id="292" r:id="rId30"/>
    <p:sldId id="440" r:id="rId31"/>
    <p:sldId id="274" r:id="rId32"/>
    <p:sldId id="409" r:id="rId33"/>
    <p:sldId id="443" r:id="rId34"/>
    <p:sldId id="444" r:id="rId35"/>
    <p:sldId id="294" r:id="rId36"/>
    <p:sldId id="446" r:id="rId37"/>
    <p:sldId id="445" r:id="rId38"/>
    <p:sldId id="447" r:id="rId39"/>
    <p:sldId id="448" r:id="rId40"/>
    <p:sldId id="451" r:id="rId41"/>
    <p:sldId id="452" r:id="rId42"/>
    <p:sldId id="453" r:id="rId43"/>
    <p:sldId id="454" r:id="rId44"/>
    <p:sldId id="455" r:id="rId45"/>
    <p:sldId id="456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66" r:id="rId54"/>
    <p:sldId id="467" r:id="rId55"/>
    <p:sldId id="468" r:id="rId56"/>
    <p:sldId id="469" r:id="rId57"/>
    <p:sldId id="470" r:id="rId58"/>
    <p:sldId id="471" r:id="rId59"/>
    <p:sldId id="472" r:id="rId60"/>
    <p:sldId id="473" r:id="rId61"/>
    <p:sldId id="474" r:id="rId62"/>
    <p:sldId id="475" r:id="rId63"/>
    <p:sldId id="476" r:id="rId64"/>
    <p:sldId id="477" r:id="rId65"/>
    <p:sldId id="478" r:id="rId66"/>
    <p:sldId id="479" r:id="rId67"/>
    <p:sldId id="480" r:id="rId68"/>
    <p:sldId id="483" r:id="rId69"/>
    <p:sldId id="482" r:id="rId70"/>
    <p:sldId id="484" r:id="rId71"/>
    <p:sldId id="485" r:id="rId72"/>
    <p:sldId id="487" r:id="rId73"/>
    <p:sldId id="486" r:id="rId74"/>
    <p:sldId id="410" r:id="rId75"/>
    <p:sldId id="488" r:id="rId76"/>
    <p:sldId id="489" r:id="rId77"/>
    <p:sldId id="490" r:id="rId78"/>
    <p:sldId id="491" r:id="rId79"/>
    <p:sldId id="492" r:id="rId80"/>
    <p:sldId id="493" r:id="rId81"/>
    <p:sldId id="494" r:id="rId8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C2C"/>
    <a:srgbClr val="0060AD"/>
    <a:srgbClr val="999A9A"/>
    <a:srgbClr val="433B76"/>
    <a:srgbClr val="FFF6CC"/>
    <a:srgbClr val="FFEEA4"/>
    <a:srgbClr val="FFE67F"/>
    <a:srgbClr val="FFF7A7"/>
    <a:srgbClr val="E42759"/>
    <a:srgbClr val="2CA7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9356" autoAdjust="0"/>
  </p:normalViewPr>
  <p:slideViewPr>
    <p:cSldViewPr>
      <p:cViewPr>
        <p:scale>
          <a:sx n="75" d="100"/>
          <a:sy n="75" d="100"/>
        </p:scale>
        <p:origin x="1675" y="35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786" y="-12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3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63" Type="http://schemas.openxmlformats.org/officeDocument/2006/relationships/slide" Target="slides/slide40.xml"/><Relationship Id="rId68" Type="http://schemas.openxmlformats.org/officeDocument/2006/relationships/slide" Target="slides/slide45.xml"/><Relationship Id="rId84" Type="http://schemas.openxmlformats.org/officeDocument/2006/relationships/handoutMaster" Target="handoutMasters/handoutMaster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53" Type="http://schemas.openxmlformats.org/officeDocument/2006/relationships/slide" Target="slides/slide30.xml"/><Relationship Id="rId58" Type="http://schemas.openxmlformats.org/officeDocument/2006/relationships/slide" Target="slides/slide35.xml"/><Relationship Id="rId74" Type="http://schemas.openxmlformats.org/officeDocument/2006/relationships/slide" Target="slides/slide51.xml"/><Relationship Id="rId79" Type="http://schemas.openxmlformats.org/officeDocument/2006/relationships/slide" Target="slides/slide56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slide" Target="slides/slide33.xml"/><Relationship Id="rId64" Type="http://schemas.openxmlformats.org/officeDocument/2006/relationships/slide" Target="slides/slide41.xml"/><Relationship Id="rId69" Type="http://schemas.openxmlformats.org/officeDocument/2006/relationships/slide" Target="slides/slide46.xml"/><Relationship Id="rId77" Type="http://schemas.openxmlformats.org/officeDocument/2006/relationships/slide" Target="slides/slide5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8.xml"/><Relationship Id="rId72" Type="http://schemas.openxmlformats.org/officeDocument/2006/relationships/slide" Target="slides/slide49.xml"/><Relationship Id="rId80" Type="http://schemas.openxmlformats.org/officeDocument/2006/relationships/slide" Target="slides/slide5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slide" Target="slides/slide36.xml"/><Relationship Id="rId67" Type="http://schemas.openxmlformats.org/officeDocument/2006/relationships/slide" Target="slides/slide44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62" Type="http://schemas.openxmlformats.org/officeDocument/2006/relationships/slide" Target="slides/slide39.xml"/><Relationship Id="rId70" Type="http://schemas.openxmlformats.org/officeDocument/2006/relationships/slide" Target="slides/slide47.xml"/><Relationship Id="rId75" Type="http://schemas.openxmlformats.org/officeDocument/2006/relationships/slide" Target="slides/slide52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slide" Target="slides/slide3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Relationship Id="rId60" Type="http://schemas.openxmlformats.org/officeDocument/2006/relationships/slide" Target="slides/slide37.xml"/><Relationship Id="rId65" Type="http://schemas.openxmlformats.org/officeDocument/2006/relationships/slide" Target="slides/slide42.xml"/><Relationship Id="rId73" Type="http://schemas.openxmlformats.org/officeDocument/2006/relationships/slide" Target="slides/slide50.xml"/><Relationship Id="rId78" Type="http://schemas.openxmlformats.org/officeDocument/2006/relationships/slide" Target="slides/slide55.xml"/><Relationship Id="rId81" Type="http://schemas.openxmlformats.org/officeDocument/2006/relationships/slide" Target="slides/slide58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6.xml"/><Relationship Id="rId34" Type="http://schemas.openxmlformats.org/officeDocument/2006/relationships/slide" Target="slides/slide11.xml"/><Relationship Id="rId50" Type="http://schemas.openxmlformats.org/officeDocument/2006/relationships/slide" Target="slides/slide27.xml"/><Relationship Id="rId55" Type="http://schemas.openxmlformats.org/officeDocument/2006/relationships/slide" Target="slides/slide32.xml"/><Relationship Id="rId76" Type="http://schemas.openxmlformats.org/officeDocument/2006/relationships/slide" Target="slides/slide53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6.xml"/><Relationship Id="rId24" Type="http://schemas.openxmlformats.org/officeDocument/2006/relationships/slide" Target="slides/slide1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66" Type="http://schemas.openxmlformats.org/officeDocument/2006/relationships/slide" Target="slides/slide43.xml"/><Relationship Id="rId87" Type="http://schemas.openxmlformats.org/officeDocument/2006/relationships/theme" Target="theme/theme1.xml"/><Relationship Id="rId61" Type="http://schemas.openxmlformats.org/officeDocument/2006/relationships/slide" Target="slides/slide38.xml"/><Relationship Id="rId82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A0461C5-057C-4488-BF0F-0E27C363924E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0C5D9FC-F9A2-4C5D-808E-CEC1887C9D0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18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3DAA970-0D54-42F0-A160-0E5E4018851D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45C4114-3A9D-4B07-878D-8DC70D4C7CD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6193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C4114-3A9D-4B07-878D-8DC70D4C7CD1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28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4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05FC881-CB74-4BB2-B3D0-D1B80E689CEA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643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slide" Target="../slides/slide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slide" Target="../slides/slide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8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slide" Target="../slides/slide8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slide" Target="../slides/slide8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../slides/slide8.xm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slide" Target="../slides/slide8.xm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首頁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9">
            <a:hlinkClick r:id="rId3" action="ppaction://hlinksldjump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>
                <a:solidFill>
                  <a:schemeClr val="bg1"/>
                </a:solidFill>
                <a:latin typeface="書法中楷（注音一）" pitchFamily="49" charset="-120"/>
                <a:ea typeface="書法中楷（注音一）" pitchFamily="49" charset="-120"/>
              </a:rPr>
              <a:t>搭配頁數 </a:t>
            </a:r>
            <a:r>
              <a:rPr kumimoji="0" lang="en-US" altLang="zh-TW" sz="2000" b="1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P.</a:t>
            </a:r>
            <a:endParaRPr kumimoji="0" lang="en-US" altLang="zh-TW" sz="2000" b="1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  <a:cs typeface="Arial" charset="0"/>
            </a:endParaRPr>
          </a:p>
        </p:txBody>
      </p:sp>
      <p:sp>
        <p:nvSpPr>
          <p:cNvPr id="7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A920C-4454-4597-AC66-6894D72A4F24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8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pic>
        <p:nvPicPr>
          <p:cNvPr id="6" name="圖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5"/>
          <a:stretch>
            <a:fillRect/>
          </a:stretch>
        </p:blipFill>
        <p:spPr bwMode="auto">
          <a:xfrm>
            <a:off x="6443663" y="-3175"/>
            <a:ext cx="270033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55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9F10-EC3B-4E82-8E0C-059EBAA582CD}" type="datetimeFigureOut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6B41-DEB3-47A8-A12F-B7C0202A65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投影片編號版面配置區 5"/>
          <p:cNvSpPr txBox="1">
            <a:spLocks/>
          </p:cNvSpPr>
          <p:nvPr userDrawn="1"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itchFamily="34" charset="0"/>
                <a:ea typeface="新細明體" charset="-120"/>
                <a:cs typeface="+mn-cs"/>
              </a:defRPr>
            </a:lvl9pPr>
          </a:lstStyle>
          <a:p>
            <a:fld id="{B8346B41-DEB3-47A8-A12F-B7C0202A657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圓角矩形 10"/>
          <p:cNvSpPr>
            <a:spLocks/>
          </p:cNvSpPr>
          <p:nvPr userDrawn="1"/>
        </p:nvSpPr>
        <p:spPr>
          <a:xfrm rot="10800000">
            <a:off x="395535" y="1082048"/>
            <a:ext cx="8515904" cy="5155264"/>
          </a:xfrm>
          <a:custGeom>
            <a:avLst/>
            <a:gdLst>
              <a:gd name="connsiteX0" fmla="*/ 0 w 8496000"/>
              <a:gd name="connsiteY0" fmla="*/ 408008 h 2448000"/>
              <a:gd name="connsiteX1" fmla="*/ 408008 w 8496000"/>
              <a:gd name="connsiteY1" fmla="*/ 0 h 2448000"/>
              <a:gd name="connsiteX2" fmla="*/ 8087992 w 8496000"/>
              <a:gd name="connsiteY2" fmla="*/ 0 h 2448000"/>
              <a:gd name="connsiteX3" fmla="*/ 8496000 w 8496000"/>
              <a:gd name="connsiteY3" fmla="*/ 408008 h 2448000"/>
              <a:gd name="connsiteX4" fmla="*/ 8496000 w 8496000"/>
              <a:gd name="connsiteY4" fmla="*/ 2039992 h 2448000"/>
              <a:gd name="connsiteX5" fmla="*/ 8087992 w 8496000"/>
              <a:gd name="connsiteY5" fmla="*/ 2448000 h 2448000"/>
              <a:gd name="connsiteX6" fmla="*/ 408008 w 8496000"/>
              <a:gd name="connsiteY6" fmla="*/ 2448000 h 2448000"/>
              <a:gd name="connsiteX7" fmla="*/ 0 w 8496000"/>
              <a:gd name="connsiteY7" fmla="*/ 2039992 h 2448000"/>
              <a:gd name="connsiteX8" fmla="*/ 0 w 8496000"/>
              <a:gd name="connsiteY8" fmla="*/ 408008 h 2448000"/>
              <a:gd name="connsiteX0" fmla="*/ 0 w 8503573"/>
              <a:gd name="connsiteY0" fmla="*/ 408008 h 5496000"/>
              <a:gd name="connsiteX1" fmla="*/ 408008 w 8503573"/>
              <a:gd name="connsiteY1" fmla="*/ 0 h 5496000"/>
              <a:gd name="connsiteX2" fmla="*/ 8087992 w 8503573"/>
              <a:gd name="connsiteY2" fmla="*/ 0 h 5496000"/>
              <a:gd name="connsiteX3" fmla="*/ 8496000 w 8503573"/>
              <a:gd name="connsiteY3" fmla="*/ 408008 h 5496000"/>
              <a:gd name="connsiteX4" fmla="*/ 8496000 w 8503573"/>
              <a:gd name="connsiteY4" fmla="*/ 2039992 h 5496000"/>
              <a:gd name="connsiteX5" fmla="*/ 8331832 w 8503573"/>
              <a:gd name="connsiteY5" fmla="*/ 5496000 h 5496000"/>
              <a:gd name="connsiteX6" fmla="*/ 408008 w 8503573"/>
              <a:gd name="connsiteY6" fmla="*/ 2448000 h 5496000"/>
              <a:gd name="connsiteX7" fmla="*/ 0 w 8503573"/>
              <a:gd name="connsiteY7" fmla="*/ 2039992 h 5496000"/>
              <a:gd name="connsiteX8" fmla="*/ 0 w 8503573"/>
              <a:gd name="connsiteY8" fmla="*/ 408008 h 5496000"/>
              <a:gd name="connsiteX0" fmla="*/ 0 w 8503573"/>
              <a:gd name="connsiteY0" fmla="*/ 408008 h 5496000"/>
              <a:gd name="connsiteX1" fmla="*/ 408008 w 8503573"/>
              <a:gd name="connsiteY1" fmla="*/ 0 h 5496000"/>
              <a:gd name="connsiteX2" fmla="*/ 8087992 w 8503573"/>
              <a:gd name="connsiteY2" fmla="*/ 0 h 5496000"/>
              <a:gd name="connsiteX3" fmla="*/ 8496000 w 8503573"/>
              <a:gd name="connsiteY3" fmla="*/ 408008 h 5496000"/>
              <a:gd name="connsiteX4" fmla="*/ 8496000 w 8503573"/>
              <a:gd name="connsiteY4" fmla="*/ 2039992 h 5496000"/>
              <a:gd name="connsiteX5" fmla="*/ 8331832 w 8503573"/>
              <a:gd name="connsiteY5" fmla="*/ 5496000 h 5496000"/>
              <a:gd name="connsiteX6" fmla="*/ 316568 w 8503573"/>
              <a:gd name="connsiteY6" fmla="*/ 5485840 h 5496000"/>
              <a:gd name="connsiteX7" fmla="*/ 0 w 8503573"/>
              <a:gd name="connsiteY7" fmla="*/ 2039992 h 5496000"/>
              <a:gd name="connsiteX8" fmla="*/ 0 w 8503573"/>
              <a:gd name="connsiteY8" fmla="*/ 408008 h 5496000"/>
              <a:gd name="connsiteX0" fmla="*/ 0 w 8503573"/>
              <a:gd name="connsiteY0" fmla="*/ 408008 h 5496000"/>
              <a:gd name="connsiteX1" fmla="*/ 408008 w 8503573"/>
              <a:gd name="connsiteY1" fmla="*/ 0 h 5496000"/>
              <a:gd name="connsiteX2" fmla="*/ 8087992 w 8503573"/>
              <a:gd name="connsiteY2" fmla="*/ 0 h 5496000"/>
              <a:gd name="connsiteX3" fmla="*/ 8496000 w 8503573"/>
              <a:gd name="connsiteY3" fmla="*/ 408008 h 5496000"/>
              <a:gd name="connsiteX4" fmla="*/ 8496000 w 8503573"/>
              <a:gd name="connsiteY4" fmla="*/ 2039992 h 5496000"/>
              <a:gd name="connsiteX5" fmla="*/ 8331832 w 8503573"/>
              <a:gd name="connsiteY5" fmla="*/ 5496000 h 5496000"/>
              <a:gd name="connsiteX6" fmla="*/ 316568 w 8503573"/>
              <a:gd name="connsiteY6" fmla="*/ 5485840 h 5496000"/>
              <a:gd name="connsiteX7" fmla="*/ 60960 w 8503573"/>
              <a:gd name="connsiteY7" fmla="*/ 5057512 h 5496000"/>
              <a:gd name="connsiteX8" fmla="*/ 0 w 8503573"/>
              <a:gd name="connsiteY8" fmla="*/ 408008 h 5496000"/>
              <a:gd name="connsiteX0" fmla="*/ 0 w 8519212"/>
              <a:gd name="connsiteY0" fmla="*/ 408008 h 5496000"/>
              <a:gd name="connsiteX1" fmla="*/ 408008 w 8519212"/>
              <a:gd name="connsiteY1" fmla="*/ 0 h 5496000"/>
              <a:gd name="connsiteX2" fmla="*/ 8087992 w 8519212"/>
              <a:gd name="connsiteY2" fmla="*/ 0 h 5496000"/>
              <a:gd name="connsiteX3" fmla="*/ 8496000 w 8519212"/>
              <a:gd name="connsiteY3" fmla="*/ 408008 h 5496000"/>
              <a:gd name="connsiteX4" fmla="*/ 8516320 w 8519212"/>
              <a:gd name="connsiteY4" fmla="*/ 3370952 h 5496000"/>
              <a:gd name="connsiteX5" fmla="*/ 8331832 w 8519212"/>
              <a:gd name="connsiteY5" fmla="*/ 5496000 h 5496000"/>
              <a:gd name="connsiteX6" fmla="*/ 316568 w 8519212"/>
              <a:gd name="connsiteY6" fmla="*/ 5485840 h 5496000"/>
              <a:gd name="connsiteX7" fmla="*/ 60960 w 8519212"/>
              <a:gd name="connsiteY7" fmla="*/ 5057512 h 5496000"/>
              <a:gd name="connsiteX8" fmla="*/ 0 w 8519212"/>
              <a:gd name="connsiteY8" fmla="*/ 408008 h 5496000"/>
              <a:gd name="connsiteX0" fmla="*/ 0 w 8519212"/>
              <a:gd name="connsiteY0" fmla="*/ 408008 h 5496000"/>
              <a:gd name="connsiteX1" fmla="*/ 408008 w 8519212"/>
              <a:gd name="connsiteY1" fmla="*/ 0 h 5496000"/>
              <a:gd name="connsiteX2" fmla="*/ 8087992 w 8519212"/>
              <a:gd name="connsiteY2" fmla="*/ 0 h 5496000"/>
              <a:gd name="connsiteX3" fmla="*/ 8496000 w 8519212"/>
              <a:gd name="connsiteY3" fmla="*/ 408008 h 5496000"/>
              <a:gd name="connsiteX4" fmla="*/ 8516320 w 8519212"/>
              <a:gd name="connsiteY4" fmla="*/ 3370952 h 5496000"/>
              <a:gd name="connsiteX5" fmla="*/ 8331832 w 8519212"/>
              <a:gd name="connsiteY5" fmla="*/ 5496000 h 5496000"/>
              <a:gd name="connsiteX6" fmla="*/ 316568 w 8519212"/>
              <a:gd name="connsiteY6" fmla="*/ 5485840 h 5496000"/>
              <a:gd name="connsiteX7" fmla="*/ 60960 w 8519212"/>
              <a:gd name="connsiteY7" fmla="*/ 5057512 h 5496000"/>
              <a:gd name="connsiteX8" fmla="*/ 0 w 8519212"/>
              <a:gd name="connsiteY8" fmla="*/ 408008 h 5496000"/>
              <a:gd name="connsiteX0" fmla="*/ 0 w 8527886"/>
              <a:gd name="connsiteY0" fmla="*/ 408008 h 5496000"/>
              <a:gd name="connsiteX1" fmla="*/ 408008 w 8527886"/>
              <a:gd name="connsiteY1" fmla="*/ 0 h 5496000"/>
              <a:gd name="connsiteX2" fmla="*/ 8087992 w 8527886"/>
              <a:gd name="connsiteY2" fmla="*/ 0 h 5496000"/>
              <a:gd name="connsiteX3" fmla="*/ 8496000 w 8527886"/>
              <a:gd name="connsiteY3" fmla="*/ 408008 h 5496000"/>
              <a:gd name="connsiteX4" fmla="*/ 8526480 w 8527886"/>
              <a:gd name="connsiteY4" fmla="*/ 4204072 h 5496000"/>
              <a:gd name="connsiteX5" fmla="*/ 8331832 w 8527886"/>
              <a:gd name="connsiteY5" fmla="*/ 5496000 h 5496000"/>
              <a:gd name="connsiteX6" fmla="*/ 316568 w 8527886"/>
              <a:gd name="connsiteY6" fmla="*/ 5485840 h 5496000"/>
              <a:gd name="connsiteX7" fmla="*/ 60960 w 8527886"/>
              <a:gd name="connsiteY7" fmla="*/ 5057512 h 5496000"/>
              <a:gd name="connsiteX8" fmla="*/ 0 w 8527886"/>
              <a:gd name="connsiteY8" fmla="*/ 408008 h 5496000"/>
              <a:gd name="connsiteX0" fmla="*/ 0 w 8511114"/>
              <a:gd name="connsiteY0" fmla="*/ 408008 h 5496000"/>
              <a:gd name="connsiteX1" fmla="*/ 408008 w 8511114"/>
              <a:gd name="connsiteY1" fmla="*/ 0 h 5496000"/>
              <a:gd name="connsiteX2" fmla="*/ 8087992 w 8511114"/>
              <a:gd name="connsiteY2" fmla="*/ 0 h 5496000"/>
              <a:gd name="connsiteX3" fmla="*/ 8496000 w 8511114"/>
              <a:gd name="connsiteY3" fmla="*/ 408008 h 5496000"/>
              <a:gd name="connsiteX4" fmla="*/ 8506160 w 8511114"/>
              <a:gd name="connsiteY4" fmla="*/ 4833992 h 5496000"/>
              <a:gd name="connsiteX5" fmla="*/ 8331832 w 8511114"/>
              <a:gd name="connsiteY5" fmla="*/ 5496000 h 5496000"/>
              <a:gd name="connsiteX6" fmla="*/ 316568 w 8511114"/>
              <a:gd name="connsiteY6" fmla="*/ 5485840 h 5496000"/>
              <a:gd name="connsiteX7" fmla="*/ 60960 w 8511114"/>
              <a:gd name="connsiteY7" fmla="*/ 5057512 h 5496000"/>
              <a:gd name="connsiteX8" fmla="*/ 0 w 8511114"/>
              <a:gd name="connsiteY8" fmla="*/ 408008 h 5496000"/>
              <a:gd name="connsiteX0" fmla="*/ 0 w 8511114"/>
              <a:gd name="connsiteY0" fmla="*/ 408008 h 5496000"/>
              <a:gd name="connsiteX1" fmla="*/ 408008 w 8511114"/>
              <a:gd name="connsiteY1" fmla="*/ 0 h 5496000"/>
              <a:gd name="connsiteX2" fmla="*/ 8087992 w 8511114"/>
              <a:gd name="connsiteY2" fmla="*/ 0 h 5496000"/>
              <a:gd name="connsiteX3" fmla="*/ 8496000 w 8511114"/>
              <a:gd name="connsiteY3" fmla="*/ 408008 h 5496000"/>
              <a:gd name="connsiteX4" fmla="*/ 8506160 w 8511114"/>
              <a:gd name="connsiteY4" fmla="*/ 4833992 h 5496000"/>
              <a:gd name="connsiteX5" fmla="*/ 8331832 w 8511114"/>
              <a:gd name="connsiteY5" fmla="*/ 5496000 h 5496000"/>
              <a:gd name="connsiteX6" fmla="*/ 316568 w 8511114"/>
              <a:gd name="connsiteY6" fmla="*/ 5485840 h 5496000"/>
              <a:gd name="connsiteX7" fmla="*/ 30480 w 8511114"/>
              <a:gd name="connsiteY7" fmla="*/ 5057512 h 5496000"/>
              <a:gd name="connsiteX8" fmla="*/ 0 w 8511114"/>
              <a:gd name="connsiteY8" fmla="*/ 408008 h 5496000"/>
              <a:gd name="connsiteX0" fmla="*/ 0 w 8515904"/>
              <a:gd name="connsiteY0" fmla="*/ 408008 h 5496000"/>
              <a:gd name="connsiteX1" fmla="*/ 408008 w 8515904"/>
              <a:gd name="connsiteY1" fmla="*/ 0 h 5496000"/>
              <a:gd name="connsiteX2" fmla="*/ 8087992 w 8515904"/>
              <a:gd name="connsiteY2" fmla="*/ 0 h 5496000"/>
              <a:gd name="connsiteX3" fmla="*/ 8496000 w 8515904"/>
              <a:gd name="connsiteY3" fmla="*/ 408008 h 5496000"/>
              <a:gd name="connsiteX4" fmla="*/ 8512256 w 8515904"/>
              <a:gd name="connsiteY4" fmla="*/ 4632824 h 5496000"/>
              <a:gd name="connsiteX5" fmla="*/ 8331832 w 8515904"/>
              <a:gd name="connsiteY5" fmla="*/ 5496000 h 5496000"/>
              <a:gd name="connsiteX6" fmla="*/ 316568 w 8515904"/>
              <a:gd name="connsiteY6" fmla="*/ 5485840 h 5496000"/>
              <a:gd name="connsiteX7" fmla="*/ 30480 w 8515904"/>
              <a:gd name="connsiteY7" fmla="*/ 5057512 h 5496000"/>
              <a:gd name="connsiteX8" fmla="*/ 0 w 8515904"/>
              <a:gd name="connsiteY8" fmla="*/ 408008 h 54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15904" h="5496000">
                <a:moveTo>
                  <a:pt x="0" y="408008"/>
                </a:moveTo>
                <a:cubicBezTo>
                  <a:pt x="0" y="182671"/>
                  <a:pt x="182671" y="0"/>
                  <a:pt x="408008" y="0"/>
                </a:cubicBezTo>
                <a:lnTo>
                  <a:pt x="8087992" y="0"/>
                </a:lnTo>
                <a:cubicBezTo>
                  <a:pt x="8313329" y="0"/>
                  <a:pt x="8496000" y="182671"/>
                  <a:pt x="8496000" y="408008"/>
                </a:cubicBezTo>
                <a:cubicBezTo>
                  <a:pt x="8499387" y="1883336"/>
                  <a:pt x="8508869" y="3157496"/>
                  <a:pt x="8512256" y="4632824"/>
                </a:cubicBezTo>
                <a:cubicBezTo>
                  <a:pt x="8512256" y="4614321"/>
                  <a:pt x="8557169" y="5496000"/>
                  <a:pt x="8331832" y="5496000"/>
                </a:cubicBezTo>
                <a:lnTo>
                  <a:pt x="316568" y="5485840"/>
                </a:lnTo>
                <a:cubicBezTo>
                  <a:pt x="91231" y="5485840"/>
                  <a:pt x="30480" y="5282849"/>
                  <a:pt x="30480" y="5057512"/>
                </a:cubicBezTo>
                <a:lnTo>
                  <a:pt x="0" y="408008"/>
                </a:lnTo>
                <a:close/>
              </a:path>
            </a:pathLst>
          </a:custGeom>
          <a:noFill/>
          <a:ln w="28575">
            <a:solidFill>
              <a:srgbClr val="97C68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 userDrawn="1"/>
        </p:nvGrpSpPr>
        <p:grpSpPr>
          <a:xfrm>
            <a:off x="395536" y="836712"/>
            <a:ext cx="1219860" cy="487581"/>
            <a:chOff x="395536" y="836712"/>
            <a:chExt cx="1219860" cy="519808"/>
          </a:xfrm>
        </p:grpSpPr>
        <p:pic>
          <p:nvPicPr>
            <p:cNvPr id="13" name="圖片 12" descr="畫面剪輯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836712"/>
              <a:ext cx="1008112" cy="519808"/>
            </a:xfrm>
            <a:prstGeom prst="rect">
              <a:avLst/>
            </a:prstGeom>
          </p:spPr>
        </p:pic>
        <p:sp>
          <p:nvSpPr>
            <p:cNvPr id="14" name="等腰三角形 13"/>
            <p:cNvSpPr/>
            <p:nvPr/>
          </p:nvSpPr>
          <p:spPr>
            <a:xfrm rot="5400000">
              <a:off x="1382090" y="988604"/>
              <a:ext cx="250588" cy="216024"/>
            </a:xfrm>
            <a:prstGeom prst="triangle">
              <a:avLst/>
            </a:prstGeom>
            <a:solidFill>
              <a:srgbClr val="49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kumimoji="0" lang="zh-TW" altLang="en-US" sz="2000" b="1" baseline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搭配頁數 </a:t>
            </a:r>
            <a:r>
              <a:rPr kumimoji="0" lang="en-US" altLang="zh-TW" sz="2000" b="1" baseline="0">
                <a:solidFill>
                  <a:schemeClr val="bg1"/>
                </a:solidFill>
                <a:latin typeface="Times New Roman" pitchFamily="18" charset="0"/>
                <a:ea typeface="微軟正黑體" panose="020B0604030504040204" pitchFamily="34" charset="-120"/>
              </a:rPr>
              <a:t>P.</a:t>
            </a:r>
            <a:endParaRPr kumimoji="0" lang="en-US" altLang="zh-TW" sz="2000" b="1" baseline="0">
              <a:solidFill>
                <a:schemeClr val="bg1"/>
              </a:solidFill>
              <a:latin typeface="Times New Roman" pitchFamily="18" charset="0"/>
              <a:ea typeface="微軟正黑體" panose="020B0604030504040204" pitchFamily="34" charset="-120"/>
              <a:cs typeface="Arial" charset="0"/>
            </a:endParaRPr>
          </a:p>
        </p:txBody>
      </p:sp>
      <p:pic>
        <p:nvPicPr>
          <p:cNvPr id="20" name="圖片 9">
            <a:hlinkClick r:id="rId6" action="ppaction://hlinksldjump"/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831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練習園地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11"/>
          <p:cNvGrpSpPr>
            <a:grpSpLocks/>
          </p:cNvGrpSpPr>
          <p:nvPr/>
        </p:nvGrpSpPr>
        <p:grpSpPr bwMode="auto">
          <a:xfrm>
            <a:off x="158750" y="981075"/>
            <a:ext cx="681038" cy="611188"/>
            <a:chOff x="-962806" y="2262537"/>
            <a:chExt cx="277089" cy="248920"/>
          </a:xfrm>
        </p:grpSpPr>
        <p:sp>
          <p:nvSpPr>
            <p:cNvPr id="5" name="object 8"/>
            <p:cNvSpPr>
              <a:spLocks/>
            </p:cNvSpPr>
            <p:nvPr/>
          </p:nvSpPr>
          <p:spPr bwMode="auto">
            <a:xfrm>
              <a:off x="-962806" y="2262537"/>
              <a:ext cx="248920" cy="248920"/>
            </a:xfrm>
            <a:custGeom>
              <a:avLst/>
              <a:gdLst>
                <a:gd name="T0" fmla="*/ 101529 w 248920"/>
                <a:gd name="T1" fmla="*/ 0 h 248919"/>
                <a:gd name="T2" fmla="*/ 56612 w 248920"/>
                <a:gd name="T3" fmla="*/ 561 h 248919"/>
                <a:gd name="T4" fmla="*/ 17587 w 248920"/>
                <a:gd name="T5" fmla="*/ 8769 h 248919"/>
                <a:gd name="T6" fmla="*/ 798 w 248920"/>
                <a:gd name="T7" fmla="*/ 51145 h 248919"/>
                <a:gd name="T8" fmla="*/ 0 w 248920"/>
                <a:gd name="T9" fmla="*/ 171657 h 248919"/>
                <a:gd name="T10" fmla="*/ 491 w 248920"/>
                <a:gd name="T11" fmla="*/ 191945 h 248919"/>
                <a:gd name="T12" fmla="*/ 8699 w 248920"/>
                <a:gd name="T13" fmla="*/ 230970 h 248919"/>
                <a:gd name="T14" fmla="*/ 51075 w 248920"/>
                <a:gd name="T15" fmla="*/ 247758 h 248919"/>
                <a:gd name="T16" fmla="*/ 93310 w 248920"/>
                <a:gd name="T17" fmla="*/ 248625 h 248919"/>
                <a:gd name="T18" fmla="*/ 171587 w 248920"/>
                <a:gd name="T19" fmla="*/ 248557 h 248919"/>
                <a:gd name="T20" fmla="*/ 221110 w 248920"/>
                <a:gd name="T21" fmla="*/ 244137 h 248919"/>
                <a:gd name="T22" fmla="*/ 246004 w 248920"/>
                <a:gd name="T23" fmla="*/ 212706 h 248919"/>
                <a:gd name="T24" fmla="*/ 248444 w 248920"/>
                <a:gd name="T25" fmla="*/ 171657 h 248919"/>
                <a:gd name="T26" fmla="*/ 248487 w 248920"/>
                <a:gd name="T27" fmla="*/ 76970 h 248919"/>
                <a:gd name="T28" fmla="*/ 247996 w 248920"/>
                <a:gd name="T29" fmla="*/ 56682 h 248919"/>
                <a:gd name="T30" fmla="*/ 239787 w 248920"/>
                <a:gd name="T31" fmla="*/ 17657 h 248919"/>
                <a:gd name="T32" fmla="*/ 197412 w 248920"/>
                <a:gd name="T33" fmla="*/ 868 h 248919"/>
                <a:gd name="T34" fmla="*/ 101529 w 248920"/>
                <a:gd name="T35" fmla="*/ 0 h 248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8920" h="248919">
                  <a:moveTo>
                    <a:pt x="101529" y="0"/>
                  </a:moveTo>
                  <a:lnTo>
                    <a:pt x="56612" y="561"/>
                  </a:lnTo>
                  <a:lnTo>
                    <a:pt x="17587" y="8769"/>
                  </a:lnTo>
                  <a:lnTo>
                    <a:pt x="798" y="51145"/>
                  </a:lnTo>
                  <a:lnTo>
                    <a:pt x="0" y="171657"/>
                  </a:lnTo>
                  <a:lnTo>
                    <a:pt x="491" y="191945"/>
                  </a:lnTo>
                  <a:lnTo>
                    <a:pt x="8699" y="230970"/>
                  </a:lnTo>
                  <a:lnTo>
                    <a:pt x="51075" y="247758"/>
                  </a:lnTo>
                  <a:lnTo>
                    <a:pt x="93310" y="248625"/>
                  </a:lnTo>
                  <a:lnTo>
                    <a:pt x="171587" y="248557"/>
                  </a:lnTo>
                  <a:lnTo>
                    <a:pt x="221110" y="244137"/>
                  </a:lnTo>
                  <a:lnTo>
                    <a:pt x="246004" y="212706"/>
                  </a:lnTo>
                  <a:lnTo>
                    <a:pt x="248444" y="171657"/>
                  </a:lnTo>
                  <a:lnTo>
                    <a:pt x="248487" y="76970"/>
                  </a:lnTo>
                  <a:lnTo>
                    <a:pt x="247996" y="56682"/>
                  </a:lnTo>
                  <a:lnTo>
                    <a:pt x="239787" y="17657"/>
                  </a:lnTo>
                  <a:lnTo>
                    <a:pt x="197412" y="868"/>
                  </a:lnTo>
                  <a:lnTo>
                    <a:pt x="101529" y="0"/>
                  </a:lnTo>
                  <a:close/>
                </a:path>
              </a:pathLst>
            </a:custGeom>
            <a:solidFill>
              <a:srgbClr val="38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TW" altLang="en-US"/>
            </a:p>
          </p:txBody>
        </p:sp>
        <p:sp>
          <p:nvSpPr>
            <p:cNvPr id="6" name="object 10"/>
            <p:cNvSpPr>
              <a:spLocks/>
            </p:cNvSpPr>
            <p:nvPr/>
          </p:nvSpPr>
          <p:spPr bwMode="auto">
            <a:xfrm>
              <a:off x="-772077" y="2404732"/>
              <a:ext cx="86360" cy="74930"/>
            </a:xfrm>
            <a:custGeom>
              <a:avLst/>
              <a:gdLst>
                <a:gd name="T0" fmla="*/ 25769 w 86359"/>
                <a:gd name="T1" fmla="*/ 0 h 74930"/>
                <a:gd name="T2" fmla="*/ 0 w 86359"/>
                <a:gd name="T3" fmla="*/ 55806 h 74930"/>
                <a:gd name="T4" fmla="*/ 14183 w 86359"/>
                <a:gd name="T5" fmla="*/ 63364 h 74930"/>
                <a:gd name="T6" fmla="*/ 25665 w 86359"/>
                <a:gd name="T7" fmla="*/ 69003 h 74930"/>
                <a:gd name="T8" fmla="*/ 35313 w 86359"/>
                <a:gd name="T9" fmla="*/ 72722 h 74930"/>
                <a:gd name="T10" fmla="*/ 43992 w 86359"/>
                <a:gd name="T11" fmla="*/ 74520 h 74930"/>
                <a:gd name="T12" fmla="*/ 52567 w 86359"/>
                <a:gd name="T13" fmla="*/ 74399 h 74930"/>
                <a:gd name="T14" fmla="*/ 61903 w 86359"/>
                <a:gd name="T15" fmla="*/ 72358 h 74930"/>
                <a:gd name="T16" fmla="*/ 72867 w 86359"/>
                <a:gd name="T17" fmla="*/ 68396 h 74930"/>
                <a:gd name="T18" fmla="*/ 86324 w 86359"/>
                <a:gd name="T19" fmla="*/ 62515 h 74930"/>
                <a:gd name="T20" fmla="*/ 66022 w 86359"/>
                <a:gd name="T21" fmla="*/ 57466 h 74930"/>
                <a:gd name="T22" fmla="*/ 51108 w 86359"/>
                <a:gd name="T23" fmla="*/ 52882 h 74930"/>
                <a:gd name="T24" fmla="*/ 40679 w 86359"/>
                <a:gd name="T25" fmla="*/ 47709 h 74930"/>
                <a:gd name="T26" fmla="*/ 33834 w 86359"/>
                <a:gd name="T27" fmla="*/ 40889 h 74930"/>
                <a:gd name="T28" fmla="*/ 29668 w 86359"/>
                <a:gd name="T29" fmla="*/ 31368 h 74930"/>
                <a:gd name="T30" fmla="*/ 27281 w 86359"/>
                <a:gd name="T31" fmla="*/ 18090 h 74930"/>
                <a:gd name="T32" fmla="*/ 25769 w 86359"/>
                <a:gd name="T33" fmla="*/ 0 h 74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59" h="74930">
                  <a:moveTo>
                    <a:pt x="25769" y="0"/>
                  </a:moveTo>
                  <a:lnTo>
                    <a:pt x="0" y="55806"/>
                  </a:lnTo>
                  <a:lnTo>
                    <a:pt x="14183" y="63364"/>
                  </a:lnTo>
                  <a:lnTo>
                    <a:pt x="25665" y="69003"/>
                  </a:lnTo>
                  <a:lnTo>
                    <a:pt x="35313" y="72722"/>
                  </a:lnTo>
                  <a:lnTo>
                    <a:pt x="43992" y="74520"/>
                  </a:lnTo>
                  <a:lnTo>
                    <a:pt x="52567" y="74399"/>
                  </a:lnTo>
                  <a:lnTo>
                    <a:pt x="61903" y="72358"/>
                  </a:lnTo>
                  <a:lnTo>
                    <a:pt x="72867" y="68396"/>
                  </a:lnTo>
                  <a:lnTo>
                    <a:pt x="86324" y="62515"/>
                  </a:lnTo>
                  <a:lnTo>
                    <a:pt x="66022" y="57466"/>
                  </a:lnTo>
                  <a:lnTo>
                    <a:pt x="51108" y="52882"/>
                  </a:lnTo>
                  <a:lnTo>
                    <a:pt x="40679" y="47709"/>
                  </a:lnTo>
                  <a:lnTo>
                    <a:pt x="33834" y="40889"/>
                  </a:lnTo>
                  <a:lnTo>
                    <a:pt x="29668" y="31368"/>
                  </a:lnTo>
                  <a:lnTo>
                    <a:pt x="27281" y="18090"/>
                  </a:lnTo>
                  <a:lnTo>
                    <a:pt x="25769" y="0"/>
                  </a:lnTo>
                  <a:close/>
                </a:path>
              </a:pathLst>
            </a:custGeom>
            <a:solidFill>
              <a:srgbClr val="38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TW" altLang="en-US"/>
            </a:p>
          </p:txBody>
        </p:sp>
      </p:grpSp>
      <p:pic>
        <p:nvPicPr>
          <p:cNvPr id="9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971550" y="1489646"/>
            <a:ext cx="7848922" cy="20113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書法中楷（注音一）" pitchFamily="49" charset="-120"/>
                <a:ea typeface="書法中楷（注音一）" pitchFamily="49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4"/>
          </p:nvPr>
        </p:nvSpPr>
        <p:spPr>
          <a:xfrm>
            <a:off x="251520" y="1412776"/>
            <a:ext cx="252413" cy="46672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4" name="日期版面配置區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F5AF2-2A22-4812-83A3-C65B5A5E200E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15" name="頁尾版面配置區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D1DF3-94B1-4DE1-9CD5-C5212A42290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7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3393" y1="11515" x2="13754" y2="82222"/>
                        <a14:foregroundMark x1="7027" y1="70101" x2="7748" y2="90909"/>
                        <a14:foregroundMark x1="4084" y1="91515" x2="20661" y2="93737"/>
                        <a14:foregroundMark x1="17057" y1="67071" x2="25345" y2="67071"/>
                        <a14:foregroundMark x1="80300" y1="70101" x2="91171" y2="64848"/>
                        <a14:foregroundMark x1="82583" y1="49091" x2="96156" y2="58384"/>
                        <a14:foregroundMark x1="89429" y1="65455" x2="89129" y2="83434"/>
                        <a14:foregroundMark x1="55330" y1="87075" x2="54010" y2="53401"/>
                        <a14:foregroundMark x1="84365" y1="41156" x2="95330" y2="44558"/>
                        <a14:foregroundMark x1="96954" y1="42177" x2="97360" y2="86054"/>
                        <a14:foregroundMark x1="96954" y1="86054" x2="84365" y2="86054"/>
                        <a14:foregroundMark x1="86294" y1="73810" x2="96041" y2="68027"/>
                        <a14:foregroundMark x1="18376" y1="46599" x2="29036" y2="22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24" t="25793"/>
          <a:stretch/>
        </p:blipFill>
        <p:spPr>
          <a:xfrm>
            <a:off x="84768" y="-9532"/>
            <a:ext cx="2890667" cy="903600"/>
          </a:xfrm>
          <a:prstGeom prst="rect">
            <a:avLst/>
          </a:prstGeom>
        </p:spPr>
      </p:pic>
      <p:pic>
        <p:nvPicPr>
          <p:cNvPr id="19" name="圖片 9">
            <a:hlinkClick r:id="rId7" action="ppaction://hlinksldjump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797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D736-0130-413B-9DB4-C581BA8E5066}" type="datetimeFigureOut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CEFD-5EAE-4A93-B59D-AC632BEE0E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776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D736-0130-413B-9DB4-C581BA8E5066}" type="datetimeFigureOut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CEFD-5EAE-4A93-B59D-AC632BEE0E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550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DCE02-CA89-45B0-B9A3-C1C275BEAAAA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74AC0-1807-489D-859A-6E1DBA160AF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572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559C8-3457-4C36-9D9C-9860C3F5C210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F6FB0-F377-4DBC-B7C6-A11145D8E4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115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842A1-A03F-4BEE-8C18-B5A6D43DAF3C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2DB96-844F-4556-B7B7-362809C13AD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571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BEAFF-2472-4613-A37D-722B791BF006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03A28-4034-4AC4-9FFF-217803CDA18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575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F4AC2-4FA1-412A-978B-6E911D6A6936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525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EBA81-E5AC-4B32-BE8A-7AF10E7DECA5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5C0EF-1B73-422C-8EDF-11F160B622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798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首頁用(三色框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>
            <a:spLocks/>
          </p:cNvSpPr>
          <p:nvPr userDrawn="1"/>
        </p:nvSpPr>
        <p:spPr bwMode="auto">
          <a:xfrm>
            <a:off x="177800" y="623862"/>
            <a:ext cx="2557996" cy="6153510"/>
          </a:xfrm>
          <a:custGeom>
            <a:avLst/>
            <a:gdLst>
              <a:gd name="T0" fmla="*/ 179974 w 1836420"/>
              <a:gd name="T1" fmla="*/ 0 h 1080134"/>
              <a:gd name="T2" fmla="*/ 131195 w 1836420"/>
              <a:gd name="T3" fmla="*/ 179 h 1080134"/>
              <a:gd name="T4" fmla="*/ 92136 w 1836420"/>
              <a:gd name="T5" fmla="*/ 1439 h 1080134"/>
              <a:gd name="T6" fmla="*/ 49409 w 1836420"/>
              <a:gd name="T7" fmla="*/ 7717 h 1080134"/>
              <a:gd name="T8" fmla="*/ 16379 w 1836420"/>
              <a:gd name="T9" fmla="*/ 29947 h 1080134"/>
              <a:gd name="T10" fmla="*/ 2789 w 1836420"/>
              <a:gd name="T11" fmla="*/ 75936 h 1080134"/>
              <a:gd name="T12" fmla="*/ 157 w 1836420"/>
              <a:gd name="T13" fmla="*/ 131217 h 1080134"/>
              <a:gd name="T14" fmla="*/ 0 w 1836420"/>
              <a:gd name="T15" fmla="*/ 154325 h 1080134"/>
              <a:gd name="T16" fmla="*/ 0 w 1836420"/>
              <a:gd name="T17" fmla="*/ 925670 h 1080134"/>
              <a:gd name="T18" fmla="*/ 584 w 1836420"/>
              <a:gd name="T19" fmla="*/ 969454 h 1080134"/>
              <a:gd name="T20" fmla="*/ 4837 w 1836420"/>
              <a:gd name="T21" fmla="*/ 1018256 h 1080134"/>
              <a:gd name="T22" fmla="*/ 22477 w 1836420"/>
              <a:gd name="T23" fmla="*/ 1057495 h 1080134"/>
              <a:gd name="T24" fmla="*/ 61716 w 1836420"/>
              <a:gd name="T25" fmla="*/ 1075135 h 1080134"/>
              <a:gd name="T26" fmla="*/ 110518 w 1836420"/>
              <a:gd name="T27" fmla="*/ 1079387 h 1080134"/>
              <a:gd name="T28" fmla="*/ 154302 w 1836420"/>
              <a:gd name="T29" fmla="*/ 1079972 h 1080134"/>
              <a:gd name="T30" fmla="*/ 1681642 w 1836420"/>
              <a:gd name="T31" fmla="*/ 1079972 h 1080134"/>
              <a:gd name="T32" fmla="*/ 1725429 w 1836420"/>
              <a:gd name="T33" fmla="*/ 1079387 h 1080134"/>
              <a:gd name="T34" fmla="*/ 1774235 w 1836420"/>
              <a:gd name="T35" fmla="*/ 1075135 h 1080134"/>
              <a:gd name="T36" fmla="*/ 1813477 w 1836420"/>
              <a:gd name="T37" fmla="*/ 1057495 h 1080134"/>
              <a:gd name="T38" fmla="*/ 1831118 w 1836420"/>
              <a:gd name="T39" fmla="*/ 1018256 h 1080134"/>
              <a:gd name="T40" fmla="*/ 1835370 w 1836420"/>
              <a:gd name="T41" fmla="*/ 969454 h 1080134"/>
              <a:gd name="T42" fmla="*/ 1835955 w 1836420"/>
              <a:gd name="T43" fmla="*/ 925670 h 1080134"/>
              <a:gd name="T44" fmla="*/ 1835955 w 1836420"/>
              <a:gd name="T45" fmla="*/ 154325 h 1080134"/>
              <a:gd name="T46" fmla="*/ 1835370 w 1836420"/>
              <a:gd name="T47" fmla="*/ 110540 h 1080134"/>
              <a:gd name="T48" fmla="*/ 1831118 w 1836420"/>
              <a:gd name="T49" fmla="*/ 61739 h 1080134"/>
              <a:gd name="T50" fmla="*/ 1813477 w 1836420"/>
              <a:gd name="T51" fmla="*/ 22499 h 1080134"/>
              <a:gd name="T52" fmla="*/ 1774235 w 1836420"/>
              <a:gd name="T53" fmla="*/ 4859 h 1080134"/>
              <a:gd name="T54" fmla="*/ 1725429 w 1836420"/>
              <a:gd name="T55" fmla="*/ 607 h 1080134"/>
              <a:gd name="T56" fmla="*/ 179974 w 1836420"/>
              <a:gd name="T57" fmla="*/ 0 h 1080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36420" h="1080134">
                <a:moveTo>
                  <a:pt x="179974" y="0"/>
                </a:moveTo>
                <a:lnTo>
                  <a:pt x="131195" y="179"/>
                </a:lnTo>
                <a:lnTo>
                  <a:pt x="92136" y="1439"/>
                </a:lnTo>
                <a:lnTo>
                  <a:pt x="49409" y="7717"/>
                </a:lnTo>
                <a:lnTo>
                  <a:pt x="16379" y="29947"/>
                </a:lnTo>
                <a:lnTo>
                  <a:pt x="2789" y="75936"/>
                </a:lnTo>
                <a:lnTo>
                  <a:pt x="157" y="131217"/>
                </a:lnTo>
                <a:lnTo>
                  <a:pt x="0" y="154325"/>
                </a:lnTo>
                <a:lnTo>
                  <a:pt x="0" y="925670"/>
                </a:lnTo>
                <a:lnTo>
                  <a:pt x="584" y="969454"/>
                </a:lnTo>
                <a:lnTo>
                  <a:pt x="4837" y="1018256"/>
                </a:lnTo>
                <a:lnTo>
                  <a:pt x="22477" y="1057495"/>
                </a:lnTo>
                <a:lnTo>
                  <a:pt x="61716" y="1075135"/>
                </a:lnTo>
                <a:lnTo>
                  <a:pt x="110518" y="1079387"/>
                </a:lnTo>
                <a:lnTo>
                  <a:pt x="154302" y="1079972"/>
                </a:lnTo>
                <a:lnTo>
                  <a:pt x="1681642" y="1079972"/>
                </a:lnTo>
                <a:lnTo>
                  <a:pt x="1725429" y="1079387"/>
                </a:lnTo>
                <a:lnTo>
                  <a:pt x="1774235" y="1075135"/>
                </a:lnTo>
                <a:lnTo>
                  <a:pt x="1813477" y="1057495"/>
                </a:lnTo>
                <a:lnTo>
                  <a:pt x="1831118" y="1018256"/>
                </a:lnTo>
                <a:lnTo>
                  <a:pt x="1835370" y="969454"/>
                </a:lnTo>
                <a:lnTo>
                  <a:pt x="1835955" y="925670"/>
                </a:lnTo>
                <a:lnTo>
                  <a:pt x="1835955" y="154325"/>
                </a:lnTo>
                <a:lnTo>
                  <a:pt x="1835370" y="110540"/>
                </a:lnTo>
                <a:lnTo>
                  <a:pt x="1831118" y="61739"/>
                </a:lnTo>
                <a:lnTo>
                  <a:pt x="1813477" y="22499"/>
                </a:lnTo>
                <a:lnTo>
                  <a:pt x="1774235" y="4859"/>
                </a:lnTo>
                <a:lnTo>
                  <a:pt x="1725429" y="607"/>
                </a:lnTo>
                <a:lnTo>
                  <a:pt x="179974" y="0"/>
                </a:lnTo>
                <a:close/>
              </a:path>
            </a:pathLst>
          </a:custGeom>
          <a:solidFill>
            <a:srgbClr val="E1F4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6" name="object 6"/>
          <p:cNvSpPr>
            <a:spLocks/>
          </p:cNvSpPr>
          <p:nvPr userDrawn="1"/>
        </p:nvSpPr>
        <p:spPr bwMode="auto">
          <a:xfrm>
            <a:off x="177800" y="620688"/>
            <a:ext cx="2557996" cy="471487"/>
          </a:xfrm>
          <a:custGeom>
            <a:avLst/>
            <a:gdLst>
              <a:gd name="T0" fmla="*/ 163538 w 1836420"/>
              <a:gd name="T1" fmla="*/ 0 h 306070"/>
              <a:gd name="T2" fmla="*/ 116411 w 1836420"/>
              <a:gd name="T3" fmla="*/ 549 h 306070"/>
              <a:gd name="T4" fmla="*/ 64195 w 1836420"/>
              <a:gd name="T5" fmla="*/ 4540 h 306070"/>
              <a:gd name="T6" fmla="*/ 22724 w 1836420"/>
              <a:gd name="T7" fmla="*/ 21095 h 306070"/>
              <a:gd name="T8" fmla="*/ 4581 w 1836420"/>
              <a:gd name="T9" fmla="*/ 57923 h 306070"/>
              <a:gd name="T10" fmla="*/ 478 w 1836420"/>
              <a:gd name="T11" fmla="*/ 103726 h 306070"/>
              <a:gd name="T12" fmla="*/ 0 w 1836420"/>
              <a:gd name="T13" fmla="*/ 305972 h 306070"/>
              <a:gd name="T14" fmla="*/ 1836000 w 1836420"/>
              <a:gd name="T15" fmla="*/ 305972 h 306070"/>
              <a:gd name="T16" fmla="*/ 1835975 w 1836420"/>
              <a:gd name="T17" fmla="*/ 137410 h 306070"/>
              <a:gd name="T18" fmla="*/ 1835322 w 1836420"/>
              <a:gd name="T19" fmla="*/ 97807 h 306070"/>
              <a:gd name="T20" fmla="*/ 1830573 w 1836420"/>
              <a:gd name="T21" fmla="*/ 53926 h 306070"/>
              <a:gd name="T22" fmla="*/ 1810872 w 1836420"/>
              <a:gd name="T23" fmla="*/ 19075 h 306070"/>
              <a:gd name="T24" fmla="*/ 1767048 w 1836420"/>
              <a:gd name="T25" fmla="*/ 3828 h 306070"/>
              <a:gd name="T26" fmla="*/ 1712545 w 1836420"/>
              <a:gd name="T27" fmla="*/ 380 h 306070"/>
              <a:gd name="T28" fmla="*/ 163538 w 1836420"/>
              <a:gd name="T29" fmla="*/ 0 h 306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36420" h="306070">
                <a:moveTo>
                  <a:pt x="163538" y="0"/>
                </a:moveTo>
                <a:lnTo>
                  <a:pt x="116411" y="549"/>
                </a:lnTo>
                <a:lnTo>
                  <a:pt x="64195" y="4540"/>
                </a:lnTo>
                <a:lnTo>
                  <a:pt x="22724" y="21095"/>
                </a:lnTo>
                <a:lnTo>
                  <a:pt x="4581" y="57923"/>
                </a:lnTo>
                <a:lnTo>
                  <a:pt x="478" y="103726"/>
                </a:lnTo>
                <a:lnTo>
                  <a:pt x="0" y="305972"/>
                </a:lnTo>
                <a:lnTo>
                  <a:pt x="1836000" y="305972"/>
                </a:lnTo>
                <a:lnTo>
                  <a:pt x="1835975" y="137410"/>
                </a:lnTo>
                <a:lnTo>
                  <a:pt x="1835322" y="97807"/>
                </a:lnTo>
                <a:lnTo>
                  <a:pt x="1830573" y="53926"/>
                </a:lnTo>
                <a:lnTo>
                  <a:pt x="1810872" y="19075"/>
                </a:lnTo>
                <a:lnTo>
                  <a:pt x="1767048" y="3828"/>
                </a:lnTo>
                <a:lnTo>
                  <a:pt x="1712545" y="380"/>
                </a:lnTo>
                <a:lnTo>
                  <a:pt x="163538" y="0"/>
                </a:lnTo>
                <a:close/>
              </a:path>
            </a:pathLst>
          </a:custGeom>
          <a:solidFill>
            <a:srgbClr val="8ED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7" name="object 8"/>
          <p:cNvSpPr>
            <a:spLocks/>
          </p:cNvSpPr>
          <p:nvPr userDrawn="1"/>
        </p:nvSpPr>
        <p:spPr bwMode="auto">
          <a:xfrm>
            <a:off x="3059832" y="623862"/>
            <a:ext cx="2844315" cy="6153510"/>
          </a:xfrm>
          <a:custGeom>
            <a:avLst/>
            <a:gdLst>
              <a:gd name="T0" fmla="*/ 179974 w 1836420"/>
              <a:gd name="T1" fmla="*/ 0 h 1080134"/>
              <a:gd name="T2" fmla="*/ 131195 w 1836420"/>
              <a:gd name="T3" fmla="*/ 179 h 1080134"/>
              <a:gd name="T4" fmla="*/ 92136 w 1836420"/>
              <a:gd name="T5" fmla="*/ 1439 h 1080134"/>
              <a:gd name="T6" fmla="*/ 49409 w 1836420"/>
              <a:gd name="T7" fmla="*/ 7717 h 1080134"/>
              <a:gd name="T8" fmla="*/ 16379 w 1836420"/>
              <a:gd name="T9" fmla="*/ 29947 h 1080134"/>
              <a:gd name="T10" fmla="*/ 2789 w 1836420"/>
              <a:gd name="T11" fmla="*/ 75936 h 1080134"/>
              <a:gd name="T12" fmla="*/ 157 w 1836420"/>
              <a:gd name="T13" fmla="*/ 131217 h 1080134"/>
              <a:gd name="T14" fmla="*/ 0 w 1836420"/>
              <a:gd name="T15" fmla="*/ 154325 h 1080134"/>
              <a:gd name="T16" fmla="*/ 0 w 1836420"/>
              <a:gd name="T17" fmla="*/ 925670 h 1080134"/>
              <a:gd name="T18" fmla="*/ 584 w 1836420"/>
              <a:gd name="T19" fmla="*/ 969454 h 1080134"/>
              <a:gd name="T20" fmla="*/ 4837 w 1836420"/>
              <a:gd name="T21" fmla="*/ 1018256 h 1080134"/>
              <a:gd name="T22" fmla="*/ 22477 w 1836420"/>
              <a:gd name="T23" fmla="*/ 1057495 h 1080134"/>
              <a:gd name="T24" fmla="*/ 61716 w 1836420"/>
              <a:gd name="T25" fmla="*/ 1075135 h 1080134"/>
              <a:gd name="T26" fmla="*/ 110518 w 1836420"/>
              <a:gd name="T27" fmla="*/ 1079387 h 1080134"/>
              <a:gd name="T28" fmla="*/ 154302 w 1836420"/>
              <a:gd name="T29" fmla="*/ 1079972 h 1080134"/>
              <a:gd name="T30" fmla="*/ 1681642 w 1836420"/>
              <a:gd name="T31" fmla="*/ 1079972 h 1080134"/>
              <a:gd name="T32" fmla="*/ 1725429 w 1836420"/>
              <a:gd name="T33" fmla="*/ 1079387 h 1080134"/>
              <a:gd name="T34" fmla="*/ 1774235 w 1836420"/>
              <a:gd name="T35" fmla="*/ 1075135 h 1080134"/>
              <a:gd name="T36" fmla="*/ 1813477 w 1836420"/>
              <a:gd name="T37" fmla="*/ 1057495 h 1080134"/>
              <a:gd name="T38" fmla="*/ 1831118 w 1836420"/>
              <a:gd name="T39" fmla="*/ 1018256 h 1080134"/>
              <a:gd name="T40" fmla="*/ 1835370 w 1836420"/>
              <a:gd name="T41" fmla="*/ 969454 h 1080134"/>
              <a:gd name="T42" fmla="*/ 1835955 w 1836420"/>
              <a:gd name="T43" fmla="*/ 925670 h 1080134"/>
              <a:gd name="T44" fmla="*/ 1835955 w 1836420"/>
              <a:gd name="T45" fmla="*/ 154325 h 1080134"/>
              <a:gd name="T46" fmla="*/ 1835370 w 1836420"/>
              <a:gd name="T47" fmla="*/ 110540 h 1080134"/>
              <a:gd name="T48" fmla="*/ 1831118 w 1836420"/>
              <a:gd name="T49" fmla="*/ 61739 h 1080134"/>
              <a:gd name="T50" fmla="*/ 1813477 w 1836420"/>
              <a:gd name="T51" fmla="*/ 22499 h 1080134"/>
              <a:gd name="T52" fmla="*/ 1774235 w 1836420"/>
              <a:gd name="T53" fmla="*/ 4859 h 1080134"/>
              <a:gd name="T54" fmla="*/ 1725429 w 1836420"/>
              <a:gd name="T55" fmla="*/ 607 h 1080134"/>
              <a:gd name="T56" fmla="*/ 179974 w 1836420"/>
              <a:gd name="T57" fmla="*/ 0 h 1080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36420" h="1080134">
                <a:moveTo>
                  <a:pt x="179974" y="0"/>
                </a:moveTo>
                <a:lnTo>
                  <a:pt x="131195" y="179"/>
                </a:lnTo>
                <a:lnTo>
                  <a:pt x="92136" y="1439"/>
                </a:lnTo>
                <a:lnTo>
                  <a:pt x="49409" y="7717"/>
                </a:lnTo>
                <a:lnTo>
                  <a:pt x="16379" y="29947"/>
                </a:lnTo>
                <a:lnTo>
                  <a:pt x="2789" y="75936"/>
                </a:lnTo>
                <a:lnTo>
                  <a:pt x="157" y="131217"/>
                </a:lnTo>
                <a:lnTo>
                  <a:pt x="0" y="154325"/>
                </a:lnTo>
                <a:lnTo>
                  <a:pt x="0" y="925670"/>
                </a:lnTo>
                <a:lnTo>
                  <a:pt x="584" y="969454"/>
                </a:lnTo>
                <a:lnTo>
                  <a:pt x="4837" y="1018256"/>
                </a:lnTo>
                <a:lnTo>
                  <a:pt x="22477" y="1057495"/>
                </a:lnTo>
                <a:lnTo>
                  <a:pt x="61716" y="1075135"/>
                </a:lnTo>
                <a:lnTo>
                  <a:pt x="110518" y="1079387"/>
                </a:lnTo>
                <a:lnTo>
                  <a:pt x="154302" y="1079972"/>
                </a:lnTo>
                <a:lnTo>
                  <a:pt x="1681642" y="1079972"/>
                </a:lnTo>
                <a:lnTo>
                  <a:pt x="1725429" y="1079387"/>
                </a:lnTo>
                <a:lnTo>
                  <a:pt x="1774235" y="1075135"/>
                </a:lnTo>
                <a:lnTo>
                  <a:pt x="1813477" y="1057495"/>
                </a:lnTo>
                <a:lnTo>
                  <a:pt x="1831118" y="1018256"/>
                </a:lnTo>
                <a:lnTo>
                  <a:pt x="1835370" y="969454"/>
                </a:lnTo>
                <a:lnTo>
                  <a:pt x="1835955" y="925670"/>
                </a:lnTo>
                <a:lnTo>
                  <a:pt x="1835955" y="154325"/>
                </a:lnTo>
                <a:lnTo>
                  <a:pt x="1835370" y="110540"/>
                </a:lnTo>
                <a:lnTo>
                  <a:pt x="1831118" y="61739"/>
                </a:lnTo>
                <a:lnTo>
                  <a:pt x="1813477" y="22499"/>
                </a:lnTo>
                <a:lnTo>
                  <a:pt x="1774235" y="4859"/>
                </a:lnTo>
                <a:lnTo>
                  <a:pt x="1725429" y="607"/>
                </a:lnTo>
                <a:lnTo>
                  <a:pt x="179974" y="0"/>
                </a:lnTo>
                <a:close/>
              </a:path>
            </a:pathLst>
          </a:custGeom>
          <a:solidFill>
            <a:srgbClr val="FDE9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8" name="object 9"/>
          <p:cNvSpPr>
            <a:spLocks/>
          </p:cNvSpPr>
          <p:nvPr userDrawn="1"/>
        </p:nvSpPr>
        <p:spPr bwMode="auto">
          <a:xfrm>
            <a:off x="3059832" y="620688"/>
            <a:ext cx="2844315" cy="461962"/>
          </a:xfrm>
          <a:custGeom>
            <a:avLst/>
            <a:gdLst>
              <a:gd name="T0" fmla="*/ 163538 w 1836420"/>
              <a:gd name="T1" fmla="*/ 0 h 306070"/>
              <a:gd name="T2" fmla="*/ 116411 w 1836420"/>
              <a:gd name="T3" fmla="*/ 549 h 306070"/>
              <a:gd name="T4" fmla="*/ 64195 w 1836420"/>
              <a:gd name="T5" fmla="*/ 4540 h 306070"/>
              <a:gd name="T6" fmla="*/ 22724 w 1836420"/>
              <a:gd name="T7" fmla="*/ 21095 h 306070"/>
              <a:gd name="T8" fmla="*/ 4581 w 1836420"/>
              <a:gd name="T9" fmla="*/ 57923 h 306070"/>
              <a:gd name="T10" fmla="*/ 478 w 1836420"/>
              <a:gd name="T11" fmla="*/ 103726 h 306070"/>
              <a:gd name="T12" fmla="*/ 0 w 1836420"/>
              <a:gd name="T13" fmla="*/ 305972 h 306070"/>
              <a:gd name="T14" fmla="*/ 1836000 w 1836420"/>
              <a:gd name="T15" fmla="*/ 305972 h 306070"/>
              <a:gd name="T16" fmla="*/ 1835975 w 1836420"/>
              <a:gd name="T17" fmla="*/ 137410 h 306070"/>
              <a:gd name="T18" fmla="*/ 1835322 w 1836420"/>
              <a:gd name="T19" fmla="*/ 97807 h 306070"/>
              <a:gd name="T20" fmla="*/ 1830573 w 1836420"/>
              <a:gd name="T21" fmla="*/ 53926 h 306070"/>
              <a:gd name="T22" fmla="*/ 1810872 w 1836420"/>
              <a:gd name="T23" fmla="*/ 19075 h 306070"/>
              <a:gd name="T24" fmla="*/ 1767048 w 1836420"/>
              <a:gd name="T25" fmla="*/ 3828 h 306070"/>
              <a:gd name="T26" fmla="*/ 1712545 w 1836420"/>
              <a:gd name="T27" fmla="*/ 380 h 306070"/>
              <a:gd name="T28" fmla="*/ 163538 w 1836420"/>
              <a:gd name="T29" fmla="*/ 0 h 306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36420" h="306070">
                <a:moveTo>
                  <a:pt x="163538" y="0"/>
                </a:moveTo>
                <a:lnTo>
                  <a:pt x="116411" y="549"/>
                </a:lnTo>
                <a:lnTo>
                  <a:pt x="64195" y="4540"/>
                </a:lnTo>
                <a:lnTo>
                  <a:pt x="22724" y="21095"/>
                </a:lnTo>
                <a:lnTo>
                  <a:pt x="4581" y="57923"/>
                </a:lnTo>
                <a:lnTo>
                  <a:pt x="478" y="103726"/>
                </a:lnTo>
                <a:lnTo>
                  <a:pt x="0" y="305972"/>
                </a:lnTo>
                <a:lnTo>
                  <a:pt x="1836000" y="305972"/>
                </a:lnTo>
                <a:lnTo>
                  <a:pt x="1835975" y="137410"/>
                </a:lnTo>
                <a:lnTo>
                  <a:pt x="1835322" y="97807"/>
                </a:lnTo>
                <a:lnTo>
                  <a:pt x="1830573" y="53926"/>
                </a:lnTo>
                <a:lnTo>
                  <a:pt x="1810872" y="19075"/>
                </a:lnTo>
                <a:lnTo>
                  <a:pt x="1767048" y="3828"/>
                </a:lnTo>
                <a:lnTo>
                  <a:pt x="1712545" y="380"/>
                </a:lnTo>
                <a:lnTo>
                  <a:pt x="163538" y="0"/>
                </a:lnTo>
                <a:close/>
              </a:path>
            </a:pathLst>
          </a:custGeom>
          <a:solidFill>
            <a:srgbClr val="F7B3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9" name="object 11"/>
          <p:cNvSpPr>
            <a:spLocks/>
          </p:cNvSpPr>
          <p:nvPr userDrawn="1"/>
        </p:nvSpPr>
        <p:spPr bwMode="auto">
          <a:xfrm>
            <a:off x="6300192" y="623862"/>
            <a:ext cx="2664296" cy="6153510"/>
          </a:xfrm>
          <a:custGeom>
            <a:avLst/>
            <a:gdLst>
              <a:gd name="T0" fmla="*/ 179974 w 1836420"/>
              <a:gd name="T1" fmla="*/ 0 h 1080134"/>
              <a:gd name="T2" fmla="*/ 131195 w 1836420"/>
              <a:gd name="T3" fmla="*/ 179 h 1080134"/>
              <a:gd name="T4" fmla="*/ 92136 w 1836420"/>
              <a:gd name="T5" fmla="*/ 1439 h 1080134"/>
              <a:gd name="T6" fmla="*/ 49409 w 1836420"/>
              <a:gd name="T7" fmla="*/ 7717 h 1080134"/>
              <a:gd name="T8" fmla="*/ 16379 w 1836420"/>
              <a:gd name="T9" fmla="*/ 29947 h 1080134"/>
              <a:gd name="T10" fmla="*/ 2789 w 1836420"/>
              <a:gd name="T11" fmla="*/ 75936 h 1080134"/>
              <a:gd name="T12" fmla="*/ 157 w 1836420"/>
              <a:gd name="T13" fmla="*/ 131217 h 1080134"/>
              <a:gd name="T14" fmla="*/ 0 w 1836420"/>
              <a:gd name="T15" fmla="*/ 154325 h 1080134"/>
              <a:gd name="T16" fmla="*/ 0 w 1836420"/>
              <a:gd name="T17" fmla="*/ 925670 h 1080134"/>
              <a:gd name="T18" fmla="*/ 584 w 1836420"/>
              <a:gd name="T19" fmla="*/ 969454 h 1080134"/>
              <a:gd name="T20" fmla="*/ 4837 w 1836420"/>
              <a:gd name="T21" fmla="*/ 1018256 h 1080134"/>
              <a:gd name="T22" fmla="*/ 22477 w 1836420"/>
              <a:gd name="T23" fmla="*/ 1057495 h 1080134"/>
              <a:gd name="T24" fmla="*/ 61716 w 1836420"/>
              <a:gd name="T25" fmla="*/ 1075135 h 1080134"/>
              <a:gd name="T26" fmla="*/ 110518 w 1836420"/>
              <a:gd name="T27" fmla="*/ 1079387 h 1080134"/>
              <a:gd name="T28" fmla="*/ 154302 w 1836420"/>
              <a:gd name="T29" fmla="*/ 1079972 h 1080134"/>
              <a:gd name="T30" fmla="*/ 1681642 w 1836420"/>
              <a:gd name="T31" fmla="*/ 1079972 h 1080134"/>
              <a:gd name="T32" fmla="*/ 1725429 w 1836420"/>
              <a:gd name="T33" fmla="*/ 1079387 h 1080134"/>
              <a:gd name="T34" fmla="*/ 1774235 w 1836420"/>
              <a:gd name="T35" fmla="*/ 1075135 h 1080134"/>
              <a:gd name="T36" fmla="*/ 1813477 w 1836420"/>
              <a:gd name="T37" fmla="*/ 1057495 h 1080134"/>
              <a:gd name="T38" fmla="*/ 1831118 w 1836420"/>
              <a:gd name="T39" fmla="*/ 1018256 h 1080134"/>
              <a:gd name="T40" fmla="*/ 1835370 w 1836420"/>
              <a:gd name="T41" fmla="*/ 969454 h 1080134"/>
              <a:gd name="T42" fmla="*/ 1835955 w 1836420"/>
              <a:gd name="T43" fmla="*/ 925670 h 1080134"/>
              <a:gd name="T44" fmla="*/ 1835955 w 1836420"/>
              <a:gd name="T45" fmla="*/ 154325 h 1080134"/>
              <a:gd name="T46" fmla="*/ 1835370 w 1836420"/>
              <a:gd name="T47" fmla="*/ 110540 h 1080134"/>
              <a:gd name="T48" fmla="*/ 1831118 w 1836420"/>
              <a:gd name="T49" fmla="*/ 61739 h 1080134"/>
              <a:gd name="T50" fmla="*/ 1813477 w 1836420"/>
              <a:gd name="T51" fmla="*/ 22499 h 1080134"/>
              <a:gd name="T52" fmla="*/ 1774235 w 1836420"/>
              <a:gd name="T53" fmla="*/ 4859 h 1080134"/>
              <a:gd name="T54" fmla="*/ 1725429 w 1836420"/>
              <a:gd name="T55" fmla="*/ 607 h 1080134"/>
              <a:gd name="T56" fmla="*/ 179974 w 1836420"/>
              <a:gd name="T57" fmla="*/ 0 h 1080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36420" h="1080134">
                <a:moveTo>
                  <a:pt x="179974" y="0"/>
                </a:moveTo>
                <a:lnTo>
                  <a:pt x="131195" y="179"/>
                </a:lnTo>
                <a:lnTo>
                  <a:pt x="92136" y="1439"/>
                </a:lnTo>
                <a:lnTo>
                  <a:pt x="49409" y="7717"/>
                </a:lnTo>
                <a:lnTo>
                  <a:pt x="16379" y="29947"/>
                </a:lnTo>
                <a:lnTo>
                  <a:pt x="2789" y="75936"/>
                </a:lnTo>
                <a:lnTo>
                  <a:pt x="157" y="131217"/>
                </a:lnTo>
                <a:lnTo>
                  <a:pt x="0" y="154325"/>
                </a:lnTo>
                <a:lnTo>
                  <a:pt x="0" y="925670"/>
                </a:lnTo>
                <a:lnTo>
                  <a:pt x="584" y="969454"/>
                </a:lnTo>
                <a:lnTo>
                  <a:pt x="4837" y="1018256"/>
                </a:lnTo>
                <a:lnTo>
                  <a:pt x="22477" y="1057495"/>
                </a:lnTo>
                <a:lnTo>
                  <a:pt x="61716" y="1075135"/>
                </a:lnTo>
                <a:lnTo>
                  <a:pt x="110518" y="1079387"/>
                </a:lnTo>
                <a:lnTo>
                  <a:pt x="154302" y="1079972"/>
                </a:lnTo>
                <a:lnTo>
                  <a:pt x="1681642" y="1079972"/>
                </a:lnTo>
                <a:lnTo>
                  <a:pt x="1725429" y="1079387"/>
                </a:lnTo>
                <a:lnTo>
                  <a:pt x="1774235" y="1075135"/>
                </a:lnTo>
                <a:lnTo>
                  <a:pt x="1813477" y="1057495"/>
                </a:lnTo>
                <a:lnTo>
                  <a:pt x="1831118" y="1018256"/>
                </a:lnTo>
                <a:lnTo>
                  <a:pt x="1835370" y="969454"/>
                </a:lnTo>
                <a:lnTo>
                  <a:pt x="1835955" y="925670"/>
                </a:lnTo>
                <a:lnTo>
                  <a:pt x="1835955" y="154325"/>
                </a:lnTo>
                <a:lnTo>
                  <a:pt x="1835370" y="110540"/>
                </a:lnTo>
                <a:lnTo>
                  <a:pt x="1831118" y="61739"/>
                </a:lnTo>
                <a:lnTo>
                  <a:pt x="1813477" y="22499"/>
                </a:lnTo>
                <a:lnTo>
                  <a:pt x="1774235" y="4859"/>
                </a:lnTo>
                <a:lnTo>
                  <a:pt x="1725429" y="607"/>
                </a:lnTo>
                <a:lnTo>
                  <a:pt x="179974" y="0"/>
                </a:lnTo>
                <a:close/>
              </a:path>
            </a:pathLst>
          </a:custGeom>
          <a:solidFill>
            <a:srgbClr val="EBE6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10" name="object 12"/>
          <p:cNvSpPr>
            <a:spLocks/>
          </p:cNvSpPr>
          <p:nvPr userDrawn="1"/>
        </p:nvSpPr>
        <p:spPr bwMode="auto">
          <a:xfrm>
            <a:off x="6300192" y="620688"/>
            <a:ext cx="2664296" cy="461962"/>
          </a:xfrm>
          <a:custGeom>
            <a:avLst/>
            <a:gdLst>
              <a:gd name="T0" fmla="*/ 163538 w 1836420"/>
              <a:gd name="T1" fmla="*/ 0 h 306070"/>
              <a:gd name="T2" fmla="*/ 116411 w 1836420"/>
              <a:gd name="T3" fmla="*/ 549 h 306070"/>
              <a:gd name="T4" fmla="*/ 64195 w 1836420"/>
              <a:gd name="T5" fmla="*/ 4540 h 306070"/>
              <a:gd name="T6" fmla="*/ 22724 w 1836420"/>
              <a:gd name="T7" fmla="*/ 21095 h 306070"/>
              <a:gd name="T8" fmla="*/ 4581 w 1836420"/>
              <a:gd name="T9" fmla="*/ 57923 h 306070"/>
              <a:gd name="T10" fmla="*/ 478 w 1836420"/>
              <a:gd name="T11" fmla="*/ 103726 h 306070"/>
              <a:gd name="T12" fmla="*/ 0 w 1836420"/>
              <a:gd name="T13" fmla="*/ 305972 h 306070"/>
              <a:gd name="T14" fmla="*/ 1836000 w 1836420"/>
              <a:gd name="T15" fmla="*/ 305972 h 306070"/>
              <a:gd name="T16" fmla="*/ 1835975 w 1836420"/>
              <a:gd name="T17" fmla="*/ 137410 h 306070"/>
              <a:gd name="T18" fmla="*/ 1835322 w 1836420"/>
              <a:gd name="T19" fmla="*/ 97807 h 306070"/>
              <a:gd name="T20" fmla="*/ 1830573 w 1836420"/>
              <a:gd name="T21" fmla="*/ 53926 h 306070"/>
              <a:gd name="T22" fmla="*/ 1810872 w 1836420"/>
              <a:gd name="T23" fmla="*/ 19075 h 306070"/>
              <a:gd name="T24" fmla="*/ 1767048 w 1836420"/>
              <a:gd name="T25" fmla="*/ 3828 h 306070"/>
              <a:gd name="T26" fmla="*/ 1712545 w 1836420"/>
              <a:gd name="T27" fmla="*/ 380 h 306070"/>
              <a:gd name="T28" fmla="*/ 163538 w 1836420"/>
              <a:gd name="T29" fmla="*/ 0 h 306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36420" h="306070">
                <a:moveTo>
                  <a:pt x="163538" y="0"/>
                </a:moveTo>
                <a:lnTo>
                  <a:pt x="116411" y="549"/>
                </a:lnTo>
                <a:lnTo>
                  <a:pt x="64195" y="4540"/>
                </a:lnTo>
                <a:lnTo>
                  <a:pt x="22724" y="21095"/>
                </a:lnTo>
                <a:lnTo>
                  <a:pt x="4581" y="57923"/>
                </a:lnTo>
                <a:lnTo>
                  <a:pt x="478" y="103726"/>
                </a:lnTo>
                <a:lnTo>
                  <a:pt x="0" y="305972"/>
                </a:lnTo>
                <a:lnTo>
                  <a:pt x="1836000" y="305972"/>
                </a:lnTo>
                <a:lnTo>
                  <a:pt x="1835975" y="137410"/>
                </a:lnTo>
                <a:lnTo>
                  <a:pt x="1835322" y="97807"/>
                </a:lnTo>
                <a:lnTo>
                  <a:pt x="1830573" y="53926"/>
                </a:lnTo>
                <a:lnTo>
                  <a:pt x="1810872" y="19075"/>
                </a:lnTo>
                <a:lnTo>
                  <a:pt x="1767048" y="3828"/>
                </a:lnTo>
                <a:lnTo>
                  <a:pt x="1712545" y="380"/>
                </a:lnTo>
                <a:lnTo>
                  <a:pt x="163538" y="0"/>
                </a:lnTo>
                <a:close/>
              </a:path>
            </a:pathLst>
          </a:custGeom>
          <a:solidFill>
            <a:srgbClr val="C2B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11" name="object 14"/>
          <p:cNvSpPr>
            <a:spLocks/>
          </p:cNvSpPr>
          <p:nvPr userDrawn="1"/>
        </p:nvSpPr>
        <p:spPr bwMode="auto">
          <a:xfrm>
            <a:off x="2789957" y="2633638"/>
            <a:ext cx="269875" cy="311150"/>
          </a:xfrm>
          <a:custGeom>
            <a:avLst/>
            <a:gdLst>
              <a:gd name="T0" fmla="*/ 83108 w 184785"/>
              <a:gd name="T1" fmla="*/ 0 h 213359"/>
              <a:gd name="T2" fmla="*/ 83108 w 184785"/>
              <a:gd name="T3" fmla="*/ 38430 h 213359"/>
              <a:gd name="T4" fmla="*/ 0 w 184785"/>
              <a:gd name="T5" fmla="*/ 38430 h 213359"/>
              <a:gd name="T6" fmla="*/ 0 w 184785"/>
              <a:gd name="T7" fmla="*/ 174332 h 213359"/>
              <a:gd name="T8" fmla="*/ 83108 w 184785"/>
              <a:gd name="T9" fmla="*/ 174332 h 213359"/>
              <a:gd name="T10" fmla="*/ 83108 w 184785"/>
              <a:gd name="T11" fmla="*/ 212763 h 213359"/>
              <a:gd name="T12" fmla="*/ 184531 w 184785"/>
              <a:gd name="T13" fmla="*/ 106375 h 213359"/>
              <a:gd name="T14" fmla="*/ 83108 w 184785"/>
              <a:gd name="T15" fmla="*/ 0 h 213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785" h="213359">
                <a:moveTo>
                  <a:pt x="83108" y="0"/>
                </a:moveTo>
                <a:lnTo>
                  <a:pt x="83108" y="38430"/>
                </a:lnTo>
                <a:lnTo>
                  <a:pt x="0" y="38430"/>
                </a:lnTo>
                <a:lnTo>
                  <a:pt x="0" y="174332"/>
                </a:lnTo>
                <a:lnTo>
                  <a:pt x="83108" y="174332"/>
                </a:lnTo>
                <a:lnTo>
                  <a:pt x="83108" y="212763"/>
                </a:lnTo>
                <a:lnTo>
                  <a:pt x="184531" y="106375"/>
                </a:lnTo>
                <a:lnTo>
                  <a:pt x="83108" y="0"/>
                </a:lnTo>
                <a:close/>
              </a:path>
            </a:pathLst>
          </a:custGeom>
          <a:solidFill>
            <a:srgbClr val="ABE1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12" name="object 15"/>
          <p:cNvSpPr>
            <a:spLocks/>
          </p:cNvSpPr>
          <p:nvPr userDrawn="1"/>
        </p:nvSpPr>
        <p:spPr bwMode="auto">
          <a:xfrm>
            <a:off x="5958309" y="2633638"/>
            <a:ext cx="269875" cy="311150"/>
          </a:xfrm>
          <a:custGeom>
            <a:avLst/>
            <a:gdLst>
              <a:gd name="T0" fmla="*/ 83108 w 184785"/>
              <a:gd name="T1" fmla="*/ 0 h 213359"/>
              <a:gd name="T2" fmla="*/ 83108 w 184785"/>
              <a:gd name="T3" fmla="*/ 38430 h 213359"/>
              <a:gd name="T4" fmla="*/ 0 w 184785"/>
              <a:gd name="T5" fmla="*/ 38430 h 213359"/>
              <a:gd name="T6" fmla="*/ 0 w 184785"/>
              <a:gd name="T7" fmla="*/ 174332 h 213359"/>
              <a:gd name="T8" fmla="*/ 83108 w 184785"/>
              <a:gd name="T9" fmla="*/ 174332 h 213359"/>
              <a:gd name="T10" fmla="*/ 83108 w 184785"/>
              <a:gd name="T11" fmla="*/ 212763 h 213359"/>
              <a:gd name="T12" fmla="*/ 184530 w 184785"/>
              <a:gd name="T13" fmla="*/ 106375 h 213359"/>
              <a:gd name="T14" fmla="*/ 83108 w 184785"/>
              <a:gd name="T15" fmla="*/ 0 h 213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785" h="213359">
                <a:moveTo>
                  <a:pt x="83108" y="0"/>
                </a:moveTo>
                <a:lnTo>
                  <a:pt x="83108" y="38430"/>
                </a:lnTo>
                <a:lnTo>
                  <a:pt x="0" y="38430"/>
                </a:lnTo>
                <a:lnTo>
                  <a:pt x="0" y="174332"/>
                </a:lnTo>
                <a:lnTo>
                  <a:pt x="83108" y="174332"/>
                </a:lnTo>
                <a:lnTo>
                  <a:pt x="83108" y="212763"/>
                </a:lnTo>
                <a:lnTo>
                  <a:pt x="184530" y="106375"/>
                </a:lnTo>
                <a:lnTo>
                  <a:pt x="83108" y="0"/>
                </a:lnTo>
                <a:close/>
              </a:path>
            </a:pathLst>
          </a:custGeom>
          <a:solidFill>
            <a:srgbClr val="F8C1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13" name="矩形 20"/>
          <p:cNvSpPr>
            <a:spLocks noChangeArrowheads="1"/>
          </p:cNvSpPr>
          <p:nvPr userDrawn="1"/>
        </p:nvSpPr>
        <p:spPr bwMode="auto">
          <a:xfrm>
            <a:off x="177800" y="622275"/>
            <a:ext cx="25579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0" lang="zh-TW" altLang="en-US" sz="2800" dirty="0">
                <a:solidFill>
                  <a:srgbClr val="0070C0"/>
                </a:solidFill>
                <a:latin typeface="+mn-ea"/>
                <a:ea typeface="+mn-ea"/>
              </a:rPr>
              <a:t>以前學過的</a:t>
            </a:r>
          </a:p>
        </p:txBody>
      </p:sp>
      <p:sp>
        <p:nvSpPr>
          <p:cNvPr id="14" name="矩形 21"/>
          <p:cNvSpPr>
            <a:spLocks noChangeArrowheads="1"/>
          </p:cNvSpPr>
          <p:nvPr userDrawn="1"/>
        </p:nvSpPr>
        <p:spPr bwMode="auto">
          <a:xfrm>
            <a:off x="3059832" y="622275"/>
            <a:ext cx="28443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0" lang="zh-TW" altLang="en-US" sz="2800" dirty="0">
                <a:solidFill>
                  <a:srgbClr val="E10066"/>
                </a:solidFill>
                <a:latin typeface="+mn-ea"/>
                <a:ea typeface="+mn-ea"/>
              </a:rPr>
              <a:t>本單元要學的</a:t>
            </a:r>
          </a:p>
        </p:txBody>
      </p:sp>
      <p:sp>
        <p:nvSpPr>
          <p:cNvPr id="15" name="矩形 22"/>
          <p:cNvSpPr>
            <a:spLocks noChangeArrowheads="1"/>
          </p:cNvSpPr>
          <p:nvPr userDrawn="1"/>
        </p:nvSpPr>
        <p:spPr bwMode="auto">
          <a:xfrm>
            <a:off x="6300192" y="622275"/>
            <a:ext cx="28438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0" lang="zh-TW" altLang="en-US" sz="2800" dirty="0">
                <a:solidFill>
                  <a:srgbClr val="614778"/>
                </a:solidFill>
                <a:latin typeface="+mn-ea"/>
                <a:ea typeface="+mn-ea"/>
                <a:cs typeface="華康黑體 Std W7" pitchFamily="34" charset="-120"/>
              </a:rPr>
              <a:t>以後要學的</a:t>
            </a:r>
            <a:endParaRPr kumimoji="0" lang="zh-TW" altLang="en-US" sz="2800" dirty="0">
              <a:latin typeface="+mn-ea"/>
              <a:ea typeface="+mn-ea"/>
              <a:cs typeface="華康黑體 Std W7" pitchFamily="34" charset="-120"/>
            </a:endParaRPr>
          </a:p>
        </p:txBody>
      </p:sp>
      <p:pic>
        <p:nvPicPr>
          <p:cNvPr id="16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9">
            <a:hlinkClick r:id="rId3" action="ppaction://hlinksldjump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字版面配置區 21"/>
          <p:cNvSpPr>
            <a:spLocks noGrp="1"/>
          </p:cNvSpPr>
          <p:nvPr>
            <p:ph type="body" sz="quarter" idx="13"/>
          </p:nvPr>
        </p:nvSpPr>
        <p:spPr>
          <a:xfrm>
            <a:off x="251520" y="1988840"/>
            <a:ext cx="2535238" cy="3888432"/>
          </a:xfrm>
        </p:spPr>
        <p:txBody>
          <a:bodyPr>
            <a:normAutofit/>
          </a:bodyPr>
          <a:lstStyle>
            <a:lvl1pPr>
              <a:defRPr sz="2800">
                <a:latin typeface="書法中楷（注音一）" pitchFamily="49" charset="-120"/>
                <a:ea typeface="書法中楷（注音一）" pitchFamily="49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3" name="文字版面配置區 21"/>
          <p:cNvSpPr>
            <a:spLocks noGrp="1"/>
          </p:cNvSpPr>
          <p:nvPr>
            <p:ph type="body" sz="quarter" idx="14"/>
          </p:nvPr>
        </p:nvSpPr>
        <p:spPr>
          <a:xfrm>
            <a:off x="3195324" y="1988840"/>
            <a:ext cx="2535238" cy="3888432"/>
          </a:xfrm>
        </p:spPr>
        <p:txBody>
          <a:bodyPr>
            <a:normAutofit/>
          </a:bodyPr>
          <a:lstStyle>
            <a:lvl1pPr>
              <a:defRPr sz="2800">
                <a:latin typeface="書法中楷（注音一）" pitchFamily="49" charset="-120"/>
                <a:ea typeface="書法中楷（注音一）" pitchFamily="49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4" name="文字版面配置區 21"/>
          <p:cNvSpPr>
            <a:spLocks noGrp="1"/>
          </p:cNvSpPr>
          <p:nvPr>
            <p:ph type="body" sz="quarter" idx="15"/>
          </p:nvPr>
        </p:nvSpPr>
        <p:spPr>
          <a:xfrm>
            <a:off x="6372200" y="1988840"/>
            <a:ext cx="2535238" cy="3888432"/>
          </a:xfrm>
        </p:spPr>
        <p:txBody>
          <a:bodyPr>
            <a:normAutofit/>
          </a:bodyPr>
          <a:lstStyle>
            <a:lvl1pPr>
              <a:defRPr sz="2800">
                <a:latin typeface="書法中楷（注音一）" pitchFamily="49" charset="-120"/>
                <a:ea typeface="書法中楷（注音一）" pitchFamily="49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21" name="日期版面配置區 2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6B470-9D0F-4A62-8276-3A2CA8590653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25" name="頁尾版面配置區 2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6" name="投影片編號版面配置區 2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69DE7-A7E1-40CD-AFA5-5EBD23111F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8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88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6EC8-594F-4C35-8273-242FF9E94826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0F557-A84F-4618-BD2F-F25952AE00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38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CC93FB-B153-4ED2-A693-CCB02D8FAEAD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C9A0D-C1DE-440A-A9C1-D0B30FCAC10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335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CA3F4-C67E-4E7C-B2C1-807B4648FFB8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D128A-995C-464D-B26E-01BFFCC042C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865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A429D-DD7B-4DFB-83DB-1B07B3FFB8BB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542C1-D3E8-4BA5-9872-D3FBFCAF69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007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E3CB8-2416-42F9-B96F-0A9B51DBA58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38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65F2A-39F0-4436-9D0E-AC09A7C576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53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E731227-8EEC-42F3-B142-5C450D883FE9}" type="datetimeFigureOut">
              <a:rPr lang="zh-TW" altLang="en-US"/>
              <a:pPr/>
              <a:t>2019/8/28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5C0A52-F053-475E-873B-DCA755C25CB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5753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61593C-8E17-4453-A505-037BCA34AA72}" type="datetimeFigureOut">
              <a:rPr lang="zh-TW" altLang="en-US"/>
              <a:pPr/>
              <a:t>2019/8/28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D527E-5270-4AD9-9755-13ED7416B60A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3951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652775-70D3-4AE0-B081-EFDD1B181719}" type="datetimeFigureOut">
              <a:rPr lang="zh-TW" altLang="en-US"/>
              <a:pPr/>
              <a:t>2019/8/28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FFD33B-A119-49C3-B393-EAD036287C4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1870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溫故練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251520" y="1489646"/>
            <a:ext cx="7848922" cy="20113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書法中楷（注音一）" pitchFamily="49" charset="-120"/>
                <a:ea typeface="書法中楷（注音一）" pitchFamily="49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0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A7AAD-5751-40B6-8A57-11FEF3E158DB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11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BA38C-759F-4A69-8109-CE771B0A030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3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20" b="100000" l="71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" t="11639" b="4525"/>
          <a:stretch/>
        </p:blipFill>
        <p:spPr>
          <a:xfrm>
            <a:off x="395536" y="215588"/>
            <a:ext cx="2122871" cy="6084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2584" y1="41667" x2="70787" y2="6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1" r="1883" b="5502"/>
          <a:stretch/>
        </p:blipFill>
        <p:spPr>
          <a:xfrm>
            <a:off x="107950" y="188640"/>
            <a:ext cx="615679" cy="608400"/>
          </a:xfrm>
          <a:prstGeom prst="rect">
            <a:avLst/>
          </a:prstGeom>
        </p:spPr>
      </p:pic>
      <p:pic>
        <p:nvPicPr>
          <p:cNvPr id="14" name="圖片 9">
            <a:hlinkClick r:id="rId9" action="ppaction://hlinksldjump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841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971550" y="1489646"/>
            <a:ext cx="7848922" cy="20113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書法中楷（注音一）" pitchFamily="49" charset="-120"/>
                <a:ea typeface="書法中楷（注音一）" pitchFamily="49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4"/>
          </p:nvPr>
        </p:nvSpPr>
        <p:spPr>
          <a:xfrm>
            <a:off x="323528" y="1522115"/>
            <a:ext cx="252413" cy="4667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1" name="日期版面配置區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799AB-6FD5-4CE9-B9C2-F03756CDD65A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3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E6585-9686-43AB-BB27-E36E59F5E84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4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2597"/>
            <a:ext cx="1080120" cy="951647"/>
          </a:xfrm>
          <a:prstGeom prst="rect">
            <a:avLst/>
          </a:prstGeom>
        </p:spPr>
      </p:pic>
      <p:pic>
        <p:nvPicPr>
          <p:cNvPr id="16" name="圖片 9">
            <a:hlinkClick r:id="rId6" action="ppaction://hlinksldjump"/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89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容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971550" y="1489646"/>
            <a:ext cx="7848922" cy="20113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書法中楷（注音一）" pitchFamily="49" charset="-120"/>
                <a:ea typeface="書法中楷（注音一）" pitchFamily="49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4"/>
          </p:nvPr>
        </p:nvSpPr>
        <p:spPr>
          <a:xfrm>
            <a:off x="323528" y="1522115"/>
            <a:ext cx="252413" cy="4667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1" name="日期版面配置區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799AB-6FD5-4CE9-B9C2-F03756CDD65A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2019/8/28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E6585-9686-43AB-BB27-E36E59F5E847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5" name="圖片 9">
            <a:hlinkClick r:id="rId5" action="ppaction://hlinksldjump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439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內容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971550" y="1489646"/>
            <a:ext cx="7848922" cy="20113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書法中楷（注音一）" pitchFamily="49" charset="-120"/>
                <a:ea typeface="書法中楷（注音一）" pitchFamily="49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4"/>
          </p:nvPr>
        </p:nvSpPr>
        <p:spPr>
          <a:xfrm>
            <a:off x="323528" y="1522115"/>
            <a:ext cx="252413" cy="4667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1" name="日期版面配置區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799AB-6FD5-4CE9-B9C2-F03756CDD65A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2019/8/28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E6585-9686-43AB-BB27-E36E59F5E847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5" name="圖片 9">
            <a:hlinkClick r:id="rId5" action="ppaction://hlinksldjump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86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用_有小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570038"/>
            <a:ext cx="4953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908050"/>
            <a:ext cx="504825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971550" y="1489646"/>
            <a:ext cx="7848922" cy="20113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書法中楷（注音一）" pitchFamily="49" charset="-120"/>
                <a:ea typeface="書法中楷（注音一）" pitchFamily="49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4"/>
          </p:nvPr>
        </p:nvSpPr>
        <p:spPr>
          <a:xfrm>
            <a:off x="323528" y="1522115"/>
            <a:ext cx="252413" cy="4667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3" name="內容版面配置區 2"/>
          <p:cNvSpPr>
            <a:spLocks noGrp="1"/>
          </p:cNvSpPr>
          <p:nvPr>
            <p:ph sz="quarter" idx="15"/>
          </p:nvPr>
        </p:nvSpPr>
        <p:spPr>
          <a:xfrm>
            <a:off x="359148" y="2098179"/>
            <a:ext cx="252413" cy="466725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4" name="日期版面配置區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74882-E4CA-41C8-BC30-0A5A7CEE5CAE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15" name="頁尾版面配置區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6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7" name="圖片 9">
            <a:hlinkClick r:id="rId7" action="ppaction://hlinksldjump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156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練習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"/>
            <a:ext cx="14763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E02753\Desktop\橘橘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052513"/>
            <a:ext cx="4349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版面配置區 7"/>
          <p:cNvSpPr>
            <a:spLocks noGrp="1"/>
          </p:cNvSpPr>
          <p:nvPr>
            <p:ph type="body" sz="quarter" idx="13"/>
          </p:nvPr>
        </p:nvSpPr>
        <p:spPr>
          <a:xfrm>
            <a:off x="755576" y="1489646"/>
            <a:ext cx="7920880" cy="20113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書法中楷（注音一）" pitchFamily="49" charset="-120"/>
                <a:ea typeface="書法中楷（注音一）" pitchFamily="49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sz="quarter" idx="14"/>
          </p:nvPr>
        </p:nvSpPr>
        <p:spPr>
          <a:xfrm>
            <a:off x="251520" y="1450107"/>
            <a:ext cx="252413" cy="466725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1" name="日期版面配置區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0931C-0247-45C3-865B-B3FDD5B99C59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12" name="頁尾版面配置區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3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4" name="圖片 9">
            <a:hlinkClick r:id="rId7" action="ppaction://hlinksldjump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825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練習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"/>
            <a:ext cx="14763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日期版面配置區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0931C-0247-45C3-865B-B3FDD5B99C5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2019/8/28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頁尾版面配置區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0" name="圖片 9">
            <a:hlinkClick r:id="rId6" action="ppaction://hlinksldjump"/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400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slide" Target="../slides/slide8.xml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slide" Target="../slides/slide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slide" Target="../slides/slide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10" Type="http://schemas.openxmlformats.org/officeDocument/2006/relationships/image" Target="../media/image2.png"/><Relationship Id="rId4" Type="http://schemas.openxmlformats.org/officeDocument/2006/relationships/image" Target="../media/image28.png"/><Relationship Id="rId9" Type="http://schemas.openxmlformats.org/officeDocument/2006/relationships/slide" Target="../slides/slide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theme" Target="../theme/theme17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33.png"/><Relationship Id="rId9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theme" Target="../theme/theme18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33.png"/><Relationship Id="rId9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theme" Target="../theme/theme19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10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slide" Target="../slides/slide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openxmlformats.org/officeDocument/2006/relationships/theme" Target="../theme/them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theme" Target="../theme/theme20.xml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10" Type="http://schemas.openxmlformats.org/officeDocument/2006/relationships/image" Target="../media/image2.png"/><Relationship Id="rId4" Type="http://schemas.openxmlformats.org/officeDocument/2006/relationships/image" Target="../media/image38.png"/><Relationship Id="rId9" Type="http://schemas.openxmlformats.org/officeDocument/2006/relationships/slide" Target="../slides/slide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../slides/slide8.xml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openxmlformats.org/officeDocument/2006/relationships/slide" Target="../slides/slide8.xml"/><Relationship Id="rId9" Type="http://schemas.openxmlformats.org/officeDocument/2006/relationships/image" Target="../media/image16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slide" Target="../slides/slide8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slide" Target="../slides/slide8.xml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slide" Target="../slides/slide8.xml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slide" Target="../slides/slide8.xml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202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8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27DDF0D3-FB0B-4CEA-9FC9-EFFD8913A6E9}" type="datetimeFigureOut">
              <a:rPr lang="zh-TW" altLang="en-US" smtClean="0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1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0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6FC1255F-D6BE-4401-B860-6B36EC2509CC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21" r:id="rId5"/>
    <p:sldLayoutId id="2147483924" r:id="rId6"/>
    <p:sldLayoutId id="2147483917" r:id="rId7"/>
    <p:sldLayoutId id="2147483918" r:id="rId8"/>
    <p:sldLayoutId id="2147483923" r:id="rId9"/>
    <p:sldLayoutId id="2147483925" r:id="rId10"/>
    <p:sldLayoutId id="2147483919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560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E6627F94-D396-4698-8D13-6C2C63276289}" type="datetimeFigureOut">
              <a:rPr lang="zh-TW" altLang="en-US" smtClean="0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2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EDE42751-9321-44F4-8866-7F6415E76AB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5613" name="Picture 13" descr="未命名-9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7" t="21051" r="33473" b="26666"/>
          <a:stretch>
            <a:fillRect/>
          </a:stretch>
        </p:blipFill>
        <p:spPr bwMode="auto">
          <a:xfrm>
            <a:off x="0" y="0"/>
            <a:ext cx="27368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4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6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圖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4" name="圖片 9">
            <a:hlinkClick r:id="rId7" action="ppaction://hlinksldjump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1752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2C9969B1-2495-4550-BF11-E7FE052B02AB}" type="datetimeFigureOut">
              <a:rPr lang="zh-TW" altLang="en-US" smtClean="0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2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B721DA39-AD20-4862-BCFE-3816AC92CD9D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31757" name="Picture 13" descr="未命名-8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81075"/>
            <a:ext cx="792163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9" name="Picture 15" descr="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82550"/>
            <a:ext cx="5041900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2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3" name="圖片 1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5" name="圖片 9">
            <a:hlinkClick r:id="rId8" action="ppaction://hlinksldjump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2776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7E4739AB-949D-4AB6-9B5D-0D0D788729A0}" type="datetimeFigureOut">
              <a:rPr lang="zh-TW" altLang="en-US" smtClean="0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2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EAE3DDE9-16C9-46CB-976A-CBE57BBD3BB0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32782" name="Picture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773238"/>
            <a:ext cx="609600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83" name="Picture 15" descr="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82550"/>
            <a:ext cx="5041900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4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6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7" name="圖片 1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9" name="Picture 21" descr="未命名-87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81075"/>
            <a:ext cx="792163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6" name="圖片 9">
            <a:hlinkClick r:id="rId9" action="ppaction://hlinksldjump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6632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BC8D186A-58D8-44A0-A072-519359AF8F4B}" type="datetimeFigureOut">
              <a:rPr lang="zh-TW" altLang="en-US" smtClean="0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2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0BE1511F-3996-43F5-B8E8-D77D961A4D09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6638" name="Picture 14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/>
          <a:stretch/>
        </p:blipFill>
        <p:spPr bwMode="auto">
          <a:xfrm>
            <a:off x="0" y="8619"/>
            <a:ext cx="4445533" cy="132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0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2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3" name="圖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5" name="Picture 21" descr="未命名-8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54993"/>
            <a:ext cx="792163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5" name="圖片 9">
            <a:hlinkClick r:id="rId8" action="ppaction://hlinksldjump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7656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969DCDB4-D979-4803-89DD-6D9AF1B6616A}" type="datetimeFigureOut">
              <a:rPr lang="zh-TW" altLang="en-US" smtClean="0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2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6614935B-8272-427E-A6C4-AC2DB6B08371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7660" name="Picture 12" descr="未命名-4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t="32811" r="32764" b="28830"/>
          <a:stretch>
            <a:fillRect/>
          </a:stretch>
        </p:blipFill>
        <p:spPr bwMode="auto">
          <a:xfrm>
            <a:off x="34925" y="44450"/>
            <a:ext cx="4824413" cy="84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3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5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6" name="圖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7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>
                <a:solidFill>
                  <a:schemeClr val="bg1"/>
                </a:solidFill>
                <a:latin typeface="書法中楷（注音一）" pitchFamily="49" charset="-120"/>
                <a:ea typeface="書法中楷（注音一）" pitchFamily="49" charset="-120"/>
              </a:rPr>
              <a:t>搭配頁數 </a:t>
            </a:r>
            <a:r>
              <a:rPr kumimoji="0" lang="en-US" altLang="zh-TW" sz="2000" b="1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P.</a:t>
            </a:r>
            <a:endParaRPr kumimoji="0" lang="en-US" altLang="zh-TW" sz="2000" b="1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  <a:cs typeface="Arial" charset="0"/>
            </a:endParaRPr>
          </a:p>
        </p:txBody>
      </p:sp>
      <p:pic>
        <p:nvPicPr>
          <p:cNvPr id="27668" name="Picture 2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773238"/>
            <a:ext cx="609600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69" name="Picture 21" descr="未命名-87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81075"/>
            <a:ext cx="792163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9">
            <a:hlinkClick r:id="rId9" action="ppaction://hlinksldjump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680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2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83328F89-0EEB-42ED-B517-D59225FF4DC0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8687" name="Picture 7" descr="F:\03_翰林\104下國小數學哩哩叩叩\05_PPT\ppt圖\練習桃紅底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981075"/>
            <a:ext cx="765175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8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550"/>
            <a:ext cx="29162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725613"/>
            <a:ext cx="592137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圖片 1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94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>
                <a:solidFill>
                  <a:schemeClr val="bg1"/>
                </a:solidFill>
                <a:latin typeface="書法中楷（注音一）" pitchFamily="49" charset="-120"/>
                <a:ea typeface="書法中楷（注音一）" pitchFamily="49" charset="-120"/>
              </a:rPr>
              <a:t>搭配頁數 </a:t>
            </a:r>
            <a:r>
              <a:rPr kumimoji="0" lang="en-US" altLang="zh-TW" sz="2000" b="1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P.</a:t>
            </a:r>
            <a:endParaRPr kumimoji="0" lang="en-US" altLang="zh-TW" sz="2000" b="1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  <a:cs typeface="Arial" charset="0"/>
            </a:endParaRPr>
          </a:p>
        </p:txBody>
      </p:sp>
      <p:pic>
        <p:nvPicPr>
          <p:cNvPr id="14" name="圖片 9">
            <a:hlinkClick r:id="rId9" action="ppaction://hlinksldjump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9704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2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F7D87E56-F508-4194-A2FC-1FFCF20E1EA3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9710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2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3" name="圖片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" y="0"/>
            <a:ext cx="4316076" cy="1369700"/>
          </a:xfrm>
          <a:prstGeom prst="rect">
            <a:avLst/>
          </a:prstGeom>
        </p:spPr>
      </p:pic>
      <p:pic>
        <p:nvPicPr>
          <p:cNvPr id="29715" name="Picture 7" descr="F:\03_翰林\104下國小數學哩哩叩叩\05_PPT\ppt圖\練習桃紅底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448780"/>
            <a:ext cx="765175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9">
            <a:hlinkClick r:id="rId8" action="ppaction://hlinksldjump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488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fld id="{84BC3F0F-85D3-407E-8210-9E8077677A96}" type="datetimeFigureOut">
              <a:rPr lang="zh-TW" altLang="en-US"/>
              <a:pPr/>
              <a:t>2019/8/28</a:t>
            </a:fld>
            <a:endParaRPr lang="en-US" altLang="zh-TW"/>
          </a:p>
        </p:txBody>
      </p:sp>
      <p:sp>
        <p:nvSpPr>
          <p:cNvPr id="2488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endParaRPr lang="en-US" altLang="zh-TW"/>
          </a:p>
        </p:txBody>
      </p:sp>
      <p:sp>
        <p:nvSpPr>
          <p:cNvPr id="2488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D2E730CF-FC02-47E4-ABAA-158B9D4A437C}" type="slidenum">
              <a:rPr lang="zh-TW" altLang="en-US"/>
              <a:pPr/>
              <a:t>‹#›</a:t>
            </a:fld>
            <a:endParaRPr lang="en-US" altLang="zh-TW"/>
          </a:p>
        </p:txBody>
      </p:sp>
      <p:pic>
        <p:nvPicPr>
          <p:cNvPr id="248839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2843213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884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52513"/>
            <a:ext cx="646113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41" name="Picture 2" descr="C:\Users\E02753\Desktop\4年級\綠綠綠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911350"/>
            <a:ext cx="55562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42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44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45" name="圖片 1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6" name="圖片 9">
            <a:hlinkClick r:id="rId8" action="ppaction://hlinksldjump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457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fld id="{83E8AEEE-57C1-4A74-A51A-20051322A05A}" type="datetimeFigureOut">
              <a:rPr lang="zh-TW" altLang="en-US"/>
              <a:pPr/>
              <a:t>2019/8/28</a:t>
            </a:fld>
            <a:endParaRPr lang="en-US" altLang="zh-TW"/>
          </a:p>
        </p:txBody>
      </p:sp>
      <p:sp>
        <p:nvSpPr>
          <p:cNvPr id="2457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endParaRPr lang="en-US" altLang="zh-TW"/>
          </a:p>
        </p:txBody>
      </p:sp>
      <p:sp>
        <p:nvSpPr>
          <p:cNvPr id="2457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720125F3-58AC-4C02-AAE8-AC1C72887E26}" type="slidenum">
              <a:rPr lang="zh-TW" altLang="en-US"/>
              <a:pPr/>
              <a:t>‹#›</a:t>
            </a:fld>
            <a:endParaRPr lang="en-US" altLang="zh-TW"/>
          </a:p>
        </p:txBody>
      </p:sp>
      <p:pic>
        <p:nvPicPr>
          <p:cNvPr id="245767" name="Picture 7" descr="未命名-96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3" t="32048" r="35172" b="30090"/>
          <a:stretch>
            <a:fillRect/>
          </a:stretch>
        </p:blipFill>
        <p:spPr bwMode="auto">
          <a:xfrm>
            <a:off x="0" y="87313"/>
            <a:ext cx="2843213" cy="8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6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52513"/>
            <a:ext cx="646113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9" name="Picture 2" descr="C:\Users\E02753\Desktop\4年級\綠綠綠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911350"/>
            <a:ext cx="55562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70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72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73" name="圖片 1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6" name="圖片 9">
            <a:hlinkClick r:id="rId8" action="ppaction://hlinksldjump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fld id="{66010565-4CB3-48C8-BFE3-A112EFFC6855}" type="datetimeFigureOut">
              <a:rPr lang="zh-TW" altLang="en-US"/>
              <a:pPr/>
              <a:t>2019/8/28</a:t>
            </a:fld>
            <a:endParaRPr lang="en-US" altLang="zh-TW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endParaRPr lang="en-US" altLang="zh-TW"/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69DD1BDE-ADF3-4855-81D3-406AF45A2490}" type="slidenum">
              <a:rPr lang="zh-TW" altLang="en-US"/>
              <a:pPr/>
              <a:t>‹#›</a:t>
            </a:fld>
            <a:endParaRPr lang="en-US" altLang="zh-TW"/>
          </a:p>
        </p:txBody>
      </p:sp>
      <p:pic>
        <p:nvPicPr>
          <p:cNvPr id="247815" name="Picture 2" descr="C:\Users\E02753\Desktop\4年級\基礎題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76250"/>
            <a:ext cx="144938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1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52513"/>
            <a:ext cx="646113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17" name="Picture 3" descr="C:\Users\E02753\Desktop\統整元第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75"/>
            <a:ext cx="27717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18" name="Picture 2" descr="C:\Users\E02753\Desktop\4年級\綠綠綠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752600"/>
            <a:ext cx="55562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20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22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23" name="圖片 1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7" name="圖片 9">
            <a:hlinkClick r:id="rId9" action="ppaction://hlinksldjump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CD736-0130-413B-9DB4-C581BA8E5066}" type="datetimeFigureOut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ECEFD-5EAE-4A93-B59D-AC632BEE0E6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圓角矩形 10"/>
          <p:cNvSpPr>
            <a:spLocks/>
          </p:cNvSpPr>
          <p:nvPr userDrawn="1"/>
        </p:nvSpPr>
        <p:spPr>
          <a:xfrm rot="10800000">
            <a:off x="395535" y="1082048"/>
            <a:ext cx="8515904" cy="5155264"/>
          </a:xfrm>
          <a:custGeom>
            <a:avLst/>
            <a:gdLst>
              <a:gd name="connsiteX0" fmla="*/ 0 w 8496000"/>
              <a:gd name="connsiteY0" fmla="*/ 408008 h 2448000"/>
              <a:gd name="connsiteX1" fmla="*/ 408008 w 8496000"/>
              <a:gd name="connsiteY1" fmla="*/ 0 h 2448000"/>
              <a:gd name="connsiteX2" fmla="*/ 8087992 w 8496000"/>
              <a:gd name="connsiteY2" fmla="*/ 0 h 2448000"/>
              <a:gd name="connsiteX3" fmla="*/ 8496000 w 8496000"/>
              <a:gd name="connsiteY3" fmla="*/ 408008 h 2448000"/>
              <a:gd name="connsiteX4" fmla="*/ 8496000 w 8496000"/>
              <a:gd name="connsiteY4" fmla="*/ 2039992 h 2448000"/>
              <a:gd name="connsiteX5" fmla="*/ 8087992 w 8496000"/>
              <a:gd name="connsiteY5" fmla="*/ 2448000 h 2448000"/>
              <a:gd name="connsiteX6" fmla="*/ 408008 w 8496000"/>
              <a:gd name="connsiteY6" fmla="*/ 2448000 h 2448000"/>
              <a:gd name="connsiteX7" fmla="*/ 0 w 8496000"/>
              <a:gd name="connsiteY7" fmla="*/ 2039992 h 2448000"/>
              <a:gd name="connsiteX8" fmla="*/ 0 w 8496000"/>
              <a:gd name="connsiteY8" fmla="*/ 408008 h 2448000"/>
              <a:gd name="connsiteX0" fmla="*/ 0 w 8503573"/>
              <a:gd name="connsiteY0" fmla="*/ 408008 h 5496000"/>
              <a:gd name="connsiteX1" fmla="*/ 408008 w 8503573"/>
              <a:gd name="connsiteY1" fmla="*/ 0 h 5496000"/>
              <a:gd name="connsiteX2" fmla="*/ 8087992 w 8503573"/>
              <a:gd name="connsiteY2" fmla="*/ 0 h 5496000"/>
              <a:gd name="connsiteX3" fmla="*/ 8496000 w 8503573"/>
              <a:gd name="connsiteY3" fmla="*/ 408008 h 5496000"/>
              <a:gd name="connsiteX4" fmla="*/ 8496000 w 8503573"/>
              <a:gd name="connsiteY4" fmla="*/ 2039992 h 5496000"/>
              <a:gd name="connsiteX5" fmla="*/ 8331832 w 8503573"/>
              <a:gd name="connsiteY5" fmla="*/ 5496000 h 5496000"/>
              <a:gd name="connsiteX6" fmla="*/ 408008 w 8503573"/>
              <a:gd name="connsiteY6" fmla="*/ 2448000 h 5496000"/>
              <a:gd name="connsiteX7" fmla="*/ 0 w 8503573"/>
              <a:gd name="connsiteY7" fmla="*/ 2039992 h 5496000"/>
              <a:gd name="connsiteX8" fmla="*/ 0 w 8503573"/>
              <a:gd name="connsiteY8" fmla="*/ 408008 h 5496000"/>
              <a:gd name="connsiteX0" fmla="*/ 0 w 8503573"/>
              <a:gd name="connsiteY0" fmla="*/ 408008 h 5496000"/>
              <a:gd name="connsiteX1" fmla="*/ 408008 w 8503573"/>
              <a:gd name="connsiteY1" fmla="*/ 0 h 5496000"/>
              <a:gd name="connsiteX2" fmla="*/ 8087992 w 8503573"/>
              <a:gd name="connsiteY2" fmla="*/ 0 h 5496000"/>
              <a:gd name="connsiteX3" fmla="*/ 8496000 w 8503573"/>
              <a:gd name="connsiteY3" fmla="*/ 408008 h 5496000"/>
              <a:gd name="connsiteX4" fmla="*/ 8496000 w 8503573"/>
              <a:gd name="connsiteY4" fmla="*/ 2039992 h 5496000"/>
              <a:gd name="connsiteX5" fmla="*/ 8331832 w 8503573"/>
              <a:gd name="connsiteY5" fmla="*/ 5496000 h 5496000"/>
              <a:gd name="connsiteX6" fmla="*/ 316568 w 8503573"/>
              <a:gd name="connsiteY6" fmla="*/ 5485840 h 5496000"/>
              <a:gd name="connsiteX7" fmla="*/ 0 w 8503573"/>
              <a:gd name="connsiteY7" fmla="*/ 2039992 h 5496000"/>
              <a:gd name="connsiteX8" fmla="*/ 0 w 8503573"/>
              <a:gd name="connsiteY8" fmla="*/ 408008 h 5496000"/>
              <a:gd name="connsiteX0" fmla="*/ 0 w 8503573"/>
              <a:gd name="connsiteY0" fmla="*/ 408008 h 5496000"/>
              <a:gd name="connsiteX1" fmla="*/ 408008 w 8503573"/>
              <a:gd name="connsiteY1" fmla="*/ 0 h 5496000"/>
              <a:gd name="connsiteX2" fmla="*/ 8087992 w 8503573"/>
              <a:gd name="connsiteY2" fmla="*/ 0 h 5496000"/>
              <a:gd name="connsiteX3" fmla="*/ 8496000 w 8503573"/>
              <a:gd name="connsiteY3" fmla="*/ 408008 h 5496000"/>
              <a:gd name="connsiteX4" fmla="*/ 8496000 w 8503573"/>
              <a:gd name="connsiteY4" fmla="*/ 2039992 h 5496000"/>
              <a:gd name="connsiteX5" fmla="*/ 8331832 w 8503573"/>
              <a:gd name="connsiteY5" fmla="*/ 5496000 h 5496000"/>
              <a:gd name="connsiteX6" fmla="*/ 316568 w 8503573"/>
              <a:gd name="connsiteY6" fmla="*/ 5485840 h 5496000"/>
              <a:gd name="connsiteX7" fmla="*/ 60960 w 8503573"/>
              <a:gd name="connsiteY7" fmla="*/ 5057512 h 5496000"/>
              <a:gd name="connsiteX8" fmla="*/ 0 w 8503573"/>
              <a:gd name="connsiteY8" fmla="*/ 408008 h 5496000"/>
              <a:gd name="connsiteX0" fmla="*/ 0 w 8519212"/>
              <a:gd name="connsiteY0" fmla="*/ 408008 h 5496000"/>
              <a:gd name="connsiteX1" fmla="*/ 408008 w 8519212"/>
              <a:gd name="connsiteY1" fmla="*/ 0 h 5496000"/>
              <a:gd name="connsiteX2" fmla="*/ 8087992 w 8519212"/>
              <a:gd name="connsiteY2" fmla="*/ 0 h 5496000"/>
              <a:gd name="connsiteX3" fmla="*/ 8496000 w 8519212"/>
              <a:gd name="connsiteY3" fmla="*/ 408008 h 5496000"/>
              <a:gd name="connsiteX4" fmla="*/ 8516320 w 8519212"/>
              <a:gd name="connsiteY4" fmla="*/ 3370952 h 5496000"/>
              <a:gd name="connsiteX5" fmla="*/ 8331832 w 8519212"/>
              <a:gd name="connsiteY5" fmla="*/ 5496000 h 5496000"/>
              <a:gd name="connsiteX6" fmla="*/ 316568 w 8519212"/>
              <a:gd name="connsiteY6" fmla="*/ 5485840 h 5496000"/>
              <a:gd name="connsiteX7" fmla="*/ 60960 w 8519212"/>
              <a:gd name="connsiteY7" fmla="*/ 5057512 h 5496000"/>
              <a:gd name="connsiteX8" fmla="*/ 0 w 8519212"/>
              <a:gd name="connsiteY8" fmla="*/ 408008 h 5496000"/>
              <a:gd name="connsiteX0" fmla="*/ 0 w 8519212"/>
              <a:gd name="connsiteY0" fmla="*/ 408008 h 5496000"/>
              <a:gd name="connsiteX1" fmla="*/ 408008 w 8519212"/>
              <a:gd name="connsiteY1" fmla="*/ 0 h 5496000"/>
              <a:gd name="connsiteX2" fmla="*/ 8087992 w 8519212"/>
              <a:gd name="connsiteY2" fmla="*/ 0 h 5496000"/>
              <a:gd name="connsiteX3" fmla="*/ 8496000 w 8519212"/>
              <a:gd name="connsiteY3" fmla="*/ 408008 h 5496000"/>
              <a:gd name="connsiteX4" fmla="*/ 8516320 w 8519212"/>
              <a:gd name="connsiteY4" fmla="*/ 3370952 h 5496000"/>
              <a:gd name="connsiteX5" fmla="*/ 8331832 w 8519212"/>
              <a:gd name="connsiteY5" fmla="*/ 5496000 h 5496000"/>
              <a:gd name="connsiteX6" fmla="*/ 316568 w 8519212"/>
              <a:gd name="connsiteY6" fmla="*/ 5485840 h 5496000"/>
              <a:gd name="connsiteX7" fmla="*/ 60960 w 8519212"/>
              <a:gd name="connsiteY7" fmla="*/ 5057512 h 5496000"/>
              <a:gd name="connsiteX8" fmla="*/ 0 w 8519212"/>
              <a:gd name="connsiteY8" fmla="*/ 408008 h 5496000"/>
              <a:gd name="connsiteX0" fmla="*/ 0 w 8527886"/>
              <a:gd name="connsiteY0" fmla="*/ 408008 h 5496000"/>
              <a:gd name="connsiteX1" fmla="*/ 408008 w 8527886"/>
              <a:gd name="connsiteY1" fmla="*/ 0 h 5496000"/>
              <a:gd name="connsiteX2" fmla="*/ 8087992 w 8527886"/>
              <a:gd name="connsiteY2" fmla="*/ 0 h 5496000"/>
              <a:gd name="connsiteX3" fmla="*/ 8496000 w 8527886"/>
              <a:gd name="connsiteY3" fmla="*/ 408008 h 5496000"/>
              <a:gd name="connsiteX4" fmla="*/ 8526480 w 8527886"/>
              <a:gd name="connsiteY4" fmla="*/ 4204072 h 5496000"/>
              <a:gd name="connsiteX5" fmla="*/ 8331832 w 8527886"/>
              <a:gd name="connsiteY5" fmla="*/ 5496000 h 5496000"/>
              <a:gd name="connsiteX6" fmla="*/ 316568 w 8527886"/>
              <a:gd name="connsiteY6" fmla="*/ 5485840 h 5496000"/>
              <a:gd name="connsiteX7" fmla="*/ 60960 w 8527886"/>
              <a:gd name="connsiteY7" fmla="*/ 5057512 h 5496000"/>
              <a:gd name="connsiteX8" fmla="*/ 0 w 8527886"/>
              <a:gd name="connsiteY8" fmla="*/ 408008 h 5496000"/>
              <a:gd name="connsiteX0" fmla="*/ 0 w 8511114"/>
              <a:gd name="connsiteY0" fmla="*/ 408008 h 5496000"/>
              <a:gd name="connsiteX1" fmla="*/ 408008 w 8511114"/>
              <a:gd name="connsiteY1" fmla="*/ 0 h 5496000"/>
              <a:gd name="connsiteX2" fmla="*/ 8087992 w 8511114"/>
              <a:gd name="connsiteY2" fmla="*/ 0 h 5496000"/>
              <a:gd name="connsiteX3" fmla="*/ 8496000 w 8511114"/>
              <a:gd name="connsiteY3" fmla="*/ 408008 h 5496000"/>
              <a:gd name="connsiteX4" fmla="*/ 8506160 w 8511114"/>
              <a:gd name="connsiteY4" fmla="*/ 4833992 h 5496000"/>
              <a:gd name="connsiteX5" fmla="*/ 8331832 w 8511114"/>
              <a:gd name="connsiteY5" fmla="*/ 5496000 h 5496000"/>
              <a:gd name="connsiteX6" fmla="*/ 316568 w 8511114"/>
              <a:gd name="connsiteY6" fmla="*/ 5485840 h 5496000"/>
              <a:gd name="connsiteX7" fmla="*/ 60960 w 8511114"/>
              <a:gd name="connsiteY7" fmla="*/ 5057512 h 5496000"/>
              <a:gd name="connsiteX8" fmla="*/ 0 w 8511114"/>
              <a:gd name="connsiteY8" fmla="*/ 408008 h 5496000"/>
              <a:gd name="connsiteX0" fmla="*/ 0 w 8511114"/>
              <a:gd name="connsiteY0" fmla="*/ 408008 h 5496000"/>
              <a:gd name="connsiteX1" fmla="*/ 408008 w 8511114"/>
              <a:gd name="connsiteY1" fmla="*/ 0 h 5496000"/>
              <a:gd name="connsiteX2" fmla="*/ 8087992 w 8511114"/>
              <a:gd name="connsiteY2" fmla="*/ 0 h 5496000"/>
              <a:gd name="connsiteX3" fmla="*/ 8496000 w 8511114"/>
              <a:gd name="connsiteY3" fmla="*/ 408008 h 5496000"/>
              <a:gd name="connsiteX4" fmla="*/ 8506160 w 8511114"/>
              <a:gd name="connsiteY4" fmla="*/ 4833992 h 5496000"/>
              <a:gd name="connsiteX5" fmla="*/ 8331832 w 8511114"/>
              <a:gd name="connsiteY5" fmla="*/ 5496000 h 5496000"/>
              <a:gd name="connsiteX6" fmla="*/ 316568 w 8511114"/>
              <a:gd name="connsiteY6" fmla="*/ 5485840 h 5496000"/>
              <a:gd name="connsiteX7" fmla="*/ 30480 w 8511114"/>
              <a:gd name="connsiteY7" fmla="*/ 5057512 h 5496000"/>
              <a:gd name="connsiteX8" fmla="*/ 0 w 8511114"/>
              <a:gd name="connsiteY8" fmla="*/ 408008 h 5496000"/>
              <a:gd name="connsiteX0" fmla="*/ 0 w 8515904"/>
              <a:gd name="connsiteY0" fmla="*/ 408008 h 5496000"/>
              <a:gd name="connsiteX1" fmla="*/ 408008 w 8515904"/>
              <a:gd name="connsiteY1" fmla="*/ 0 h 5496000"/>
              <a:gd name="connsiteX2" fmla="*/ 8087992 w 8515904"/>
              <a:gd name="connsiteY2" fmla="*/ 0 h 5496000"/>
              <a:gd name="connsiteX3" fmla="*/ 8496000 w 8515904"/>
              <a:gd name="connsiteY3" fmla="*/ 408008 h 5496000"/>
              <a:gd name="connsiteX4" fmla="*/ 8512256 w 8515904"/>
              <a:gd name="connsiteY4" fmla="*/ 4632824 h 5496000"/>
              <a:gd name="connsiteX5" fmla="*/ 8331832 w 8515904"/>
              <a:gd name="connsiteY5" fmla="*/ 5496000 h 5496000"/>
              <a:gd name="connsiteX6" fmla="*/ 316568 w 8515904"/>
              <a:gd name="connsiteY6" fmla="*/ 5485840 h 5496000"/>
              <a:gd name="connsiteX7" fmla="*/ 30480 w 8515904"/>
              <a:gd name="connsiteY7" fmla="*/ 5057512 h 5496000"/>
              <a:gd name="connsiteX8" fmla="*/ 0 w 8515904"/>
              <a:gd name="connsiteY8" fmla="*/ 408008 h 54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15904" h="5496000">
                <a:moveTo>
                  <a:pt x="0" y="408008"/>
                </a:moveTo>
                <a:cubicBezTo>
                  <a:pt x="0" y="182671"/>
                  <a:pt x="182671" y="0"/>
                  <a:pt x="408008" y="0"/>
                </a:cubicBezTo>
                <a:lnTo>
                  <a:pt x="8087992" y="0"/>
                </a:lnTo>
                <a:cubicBezTo>
                  <a:pt x="8313329" y="0"/>
                  <a:pt x="8496000" y="182671"/>
                  <a:pt x="8496000" y="408008"/>
                </a:cubicBezTo>
                <a:cubicBezTo>
                  <a:pt x="8499387" y="1883336"/>
                  <a:pt x="8508869" y="3157496"/>
                  <a:pt x="8512256" y="4632824"/>
                </a:cubicBezTo>
                <a:cubicBezTo>
                  <a:pt x="8512256" y="4614321"/>
                  <a:pt x="8557169" y="5496000"/>
                  <a:pt x="8331832" y="5496000"/>
                </a:cubicBezTo>
                <a:lnTo>
                  <a:pt x="316568" y="5485840"/>
                </a:lnTo>
                <a:cubicBezTo>
                  <a:pt x="91231" y="5485840"/>
                  <a:pt x="30480" y="5282849"/>
                  <a:pt x="30480" y="5057512"/>
                </a:cubicBezTo>
                <a:lnTo>
                  <a:pt x="0" y="408008"/>
                </a:lnTo>
                <a:close/>
              </a:path>
            </a:pathLst>
          </a:custGeom>
          <a:noFill/>
          <a:ln w="28575">
            <a:solidFill>
              <a:srgbClr val="E95A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395536" y="836712"/>
            <a:ext cx="1224136" cy="515328"/>
            <a:chOff x="-1706544" y="2708936"/>
            <a:chExt cx="4181671" cy="1760373"/>
          </a:xfrm>
        </p:grpSpPr>
        <p:pic>
          <p:nvPicPr>
            <p:cNvPr id="8" name="圖片 7" descr="畫面剪輯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06544" y="2708936"/>
              <a:ext cx="3421677" cy="1760373"/>
            </a:xfrm>
            <a:prstGeom prst="rect">
              <a:avLst/>
            </a:prstGeom>
          </p:spPr>
        </p:pic>
        <p:sp>
          <p:nvSpPr>
            <p:cNvPr id="9" name="等腰三角形 8"/>
            <p:cNvSpPr/>
            <p:nvPr/>
          </p:nvSpPr>
          <p:spPr>
            <a:xfrm rot="5400000">
              <a:off x="1619672" y="3212976"/>
              <a:ext cx="918822" cy="792088"/>
            </a:xfrm>
            <a:prstGeom prst="triangle">
              <a:avLst/>
            </a:prstGeom>
            <a:solidFill>
              <a:srgbClr val="E95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投影片編號版面配置區 5"/>
          <p:cNvSpPr txBox="1">
            <a:spLocks/>
          </p:cNvSpPr>
          <p:nvPr userDrawn="1"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346B41-DEB3-47A8-A12F-B7C0202A657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2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kumimoji="0" lang="zh-TW" altLang="en-US" sz="2000" b="1" baseline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搭配頁數 </a:t>
            </a:r>
            <a:r>
              <a:rPr kumimoji="0" lang="en-US" altLang="zh-TW" sz="2000" b="1" baseline="0">
                <a:solidFill>
                  <a:schemeClr val="bg1"/>
                </a:solidFill>
                <a:latin typeface="Times New Roman" pitchFamily="18" charset="0"/>
                <a:ea typeface="微軟正黑體" panose="020B0604030504040204" pitchFamily="34" charset="-120"/>
              </a:rPr>
              <a:t>P.</a:t>
            </a:r>
            <a:endParaRPr kumimoji="0" lang="en-US" altLang="zh-TW" sz="2000" b="1" baseline="0">
              <a:solidFill>
                <a:schemeClr val="bg1"/>
              </a:solidFill>
              <a:latin typeface="Times New Roman" pitchFamily="18" charset="0"/>
              <a:ea typeface="微軟正黑體" panose="020B0604030504040204" pitchFamily="34" charset="-120"/>
              <a:cs typeface="Arial" charset="0"/>
            </a:endParaRPr>
          </a:p>
        </p:txBody>
      </p:sp>
      <p:pic>
        <p:nvPicPr>
          <p:cNvPr id="17" name="圖片 9">
            <a:hlinkClick r:id="rId8" action="ppaction://hlinksldjump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36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fld id="{9236666A-4771-4F8C-B392-5F9DC5958E40}" type="datetimeFigureOut">
              <a:rPr lang="zh-TW" altLang="en-US"/>
              <a:pPr/>
              <a:t>2019/8/28</a:t>
            </a:fld>
            <a:endParaRPr lang="en-US" altLang="zh-TW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endParaRPr lang="en-US" altLang="zh-TW"/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515A1D4F-ADEB-4DC7-B7CC-D6DC6B9FFE5D}" type="slidenum">
              <a:rPr lang="zh-TW" altLang="en-US"/>
              <a:pPr/>
              <a:t>‹#›</a:t>
            </a:fld>
            <a:endParaRPr lang="en-US" altLang="zh-TW"/>
          </a:p>
        </p:txBody>
      </p:sp>
      <p:pic>
        <p:nvPicPr>
          <p:cNvPr id="246791" name="Picture 3" descr="C:\Users\E02753\Desktop\統整元第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75"/>
            <a:ext cx="27717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9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52513"/>
            <a:ext cx="646113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9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752600"/>
            <a:ext cx="53975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94" name="Picture 3" descr="C:\Users\E02753\Desktop\4年級\進階題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11163"/>
            <a:ext cx="144938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95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97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98" name="圖片 1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7" name="圖片 9">
            <a:hlinkClick r:id="rId9" action="ppaction://hlinksldjump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812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fld id="{593E0D10-7944-47A3-BD48-4CC511D09D2C}" type="datetimeFigureOut">
              <a:rPr lang="zh-TW" altLang="en-US"/>
              <a:pPr/>
              <a:t>2019/8/28</a:t>
            </a:fld>
            <a:endParaRPr lang="en-US" altLang="zh-TW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endParaRPr lang="en-US" altLang="zh-TW"/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47EC82D9-4B9A-44B3-8076-C53A3D78D002}" type="slidenum">
              <a:rPr lang="zh-TW" altLang="en-US"/>
              <a:pPr/>
              <a:t>‹#›</a:t>
            </a:fld>
            <a:endParaRPr lang="en-US" altLang="zh-TW"/>
          </a:p>
        </p:txBody>
      </p:sp>
      <p:sp>
        <p:nvSpPr>
          <p:cNvPr id="21" name="投影片編號版面配置區 5"/>
          <p:cNvSpPr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1039B55-CC04-4A06-A759-46CB954A02C0}" type="slidenum">
              <a:rPr kumimoji="0" lang="zh-TW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81256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8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9" name="圖片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1261" name="群組 11"/>
          <p:cNvGrpSpPr>
            <a:grpSpLocks/>
          </p:cNvGrpSpPr>
          <p:nvPr userDrawn="1"/>
        </p:nvGrpSpPr>
        <p:grpSpPr bwMode="auto">
          <a:xfrm>
            <a:off x="34925" y="981075"/>
            <a:ext cx="735013" cy="649288"/>
            <a:chOff x="279536" y="1959865"/>
            <a:chExt cx="488839" cy="431455"/>
          </a:xfrm>
        </p:grpSpPr>
        <p:sp>
          <p:nvSpPr>
            <p:cNvPr id="181262" name="object 70"/>
            <p:cNvSpPr>
              <a:spLocks/>
            </p:cNvSpPr>
            <p:nvPr/>
          </p:nvSpPr>
          <p:spPr bwMode="auto">
            <a:xfrm>
              <a:off x="628188" y="2017710"/>
              <a:ext cx="140187" cy="105322"/>
            </a:xfrm>
            <a:custGeom>
              <a:avLst/>
              <a:gdLst>
                <a:gd name="T0" fmla="*/ 160289 w 122555"/>
                <a:gd name="T1" fmla="*/ 0 h 92075"/>
                <a:gd name="T2" fmla="*/ 0 w 122555"/>
                <a:gd name="T3" fmla="*/ 24543 h 92075"/>
                <a:gd name="T4" fmla="*/ 46744 w 122555"/>
                <a:gd name="T5" fmla="*/ 120242 h 92075"/>
                <a:gd name="T6" fmla="*/ 160289 w 122555"/>
                <a:gd name="T7" fmla="*/ 0 h 920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555" h="92075">
                  <a:moveTo>
                    <a:pt x="122504" y="0"/>
                  </a:moveTo>
                  <a:lnTo>
                    <a:pt x="0" y="18757"/>
                  </a:lnTo>
                  <a:lnTo>
                    <a:pt x="35725" y="91897"/>
                  </a:lnTo>
                  <a:lnTo>
                    <a:pt x="122504" y="0"/>
                  </a:lnTo>
                  <a:close/>
                </a:path>
              </a:pathLst>
            </a:custGeom>
            <a:solidFill>
              <a:srgbClr val="00B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TW" altLang="en-US"/>
            </a:p>
          </p:txBody>
        </p:sp>
        <p:sp>
          <p:nvSpPr>
            <p:cNvPr id="181263" name="object 71"/>
            <p:cNvSpPr>
              <a:spLocks/>
            </p:cNvSpPr>
            <p:nvPr/>
          </p:nvSpPr>
          <p:spPr bwMode="auto">
            <a:xfrm>
              <a:off x="279536" y="1959865"/>
              <a:ext cx="431457" cy="431455"/>
            </a:xfrm>
            <a:custGeom>
              <a:avLst/>
              <a:gdLst>
                <a:gd name="T0" fmla="*/ 246367 w 377190"/>
                <a:gd name="T1" fmla="*/ 0 h 377189"/>
                <a:gd name="T2" fmla="*/ 187163 w 377190"/>
                <a:gd name="T3" fmla="*/ 7159 h 377189"/>
                <a:gd name="T4" fmla="*/ 133147 w 377190"/>
                <a:gd name="T5" fmla="*/ 27500 h 377189"/>
                <a:gd name="T6" fmla="*/ 86034 w 377190"/>
                <a:gd name="T7" fmla="*/ 59305 h 377189"/>
                <a:gd name="T8" fmla="*/ 47535 w 377190"/>
                <a:gd name="T9" fmla="*/ 100866 h 377189"/>
                <a:gd name="T10" fmla="*/ 19361 w 377190"/>
                <a:gd name="T11" fmla="*/ 150470 h 377189"/>
                <a:gd name="T12" fmla="*/ 3225 w 377190"/>
                <a:gd name="T13" fmla="*/ 206404 h 377189"/>
                <a:gd name="T14" fmla="*/ 0 w 377190"/>
                <a:gd name="T15" fmla="*/ 246365 h 377189"/>
                <a:gd name="T16" fmla="*/ 817 w 377190"/>
                <a:gd name="T17" fmla="*/ 266571 h 377189"/>
                <a:gd name="T18" fmla="*/ 12560 w 377190"/>
                <a:gd name="T19" fmla="*/ 324234 h 377189"/>
                <a:gd name="T20" fmla="*/ 36912 w 377190"/>
                <a:gd name="T21" fmla="*/ 376139 h 377189"/>
                <a:gd name="T22" fmla="*/ 72159 w 377190"/>
                <a:gd name="T23" fmla="*/ 420571 h 377189"/>
                <a:gd name="T24" fmla="*/ 116591 w 377190"/>
                <a:gd name="T25" fmla="*/ 455819 h 377189"/>
                <a:gd name="T26" fmla="*/ 168496 w 377190"/>
                <a:gd name="T27" fmla="*/ 480171 h 377189"/>
                <a:gd name="T28" fmla="*/ 226161 w 377190"/>
                <a:gd name="T29" fmla="*/ 491915 h 377189"/>
                <a:gd name="T30" fmla="*/ 246367 w 377190"/>
                <a:gd name="T31" fmla="*/ 492731 h 377189"/>
                <a:gd name="T32" fmla="*/ 266571 w 377190"/>
                <a:gd name="T33" fmla="*/ 491915 h 377189"/>
                <a:gd name="T34" fmla="*/ 324236 w 377190"/>
                <a:gd name="T35" fmla="*/ 480171 h 377189"/>
                <a:gd name="T36" fmla="*/ 376141 w 377190"/>
                <a:gd name="T37" fmla="*/ 455819 h 377189"/>
                <a:gd name="T38" fmla="*/ 420573 w 377190"/>
                <a:gd name="T39" fmla="*/ 420571 h 377189"/>
                <a:gd name="T40" fmla="*/ 455820 w 377190"/>
                <a:gd name="T41" fmla="*/ 376139 h 377189"/>
                <a:gd name="T42" fmla="*/ 480173 w 377190"/>
                <a:gd name="T43" fmla="*/ 324234 h 377189"/>
                <a:gd name="T44" fmla="*/ 491916 w 377190"/>
                <a:gd name="T45" fmla="*/ 266571 h 377189"/>
                <a:gd name="T46" fmla="*/ 492733 w 377190"/>
                <a:gd name="T47" fmla="*/ 246365 h 377189"/>
                <a:gd name="T48" fmla="*/ 491916 w 377190"/>
                <a:gd name="T49" fmla="*/ 226159 h 377189"/>
                <a:gd name="T50" fmla="*/ 480173 w 377190"/>
                <a:gd name="T51" fmla="*/ 168495 h 377189"/>
                <a:gd name="T52" fmla="*/ 455820 w 377190"/>
                <a:gd name="T53" fmla="*/ 116591 h 377189"/>
                <a:gd name="T54" fmla="*/ 420573 w 377190"/>
                <a:gd name="T55" fmla="*/ 72159 h 377189"/>
                <a:gd name="T56" fmla="*/ 376141 w 377190"/>
                <a:gd name="T57" fmla="*/ 36912 h 377189"/>
                <a:gd name="T58" fmla="*/ 324236 w 377190"/>
                <a:gd name="T59" fmla="*/ 12560 h 377189"/>
                <a:gd name="T60" fmla="*/ 266571 w 377190"/>
                <a:gd name="T61" fmla="*/ 817 h 377189"/>
                <a:gd name="T62" fmla="*/ 246367 w 377190"/>
                <a:gd name="T63" fmla="*/ 0 h 37718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77190" h="377189">
                  <a:moveTo>
                    <a:pt x="188290" y="0"/>
                  </a:moveTo>
                  <a:lnTo>
                    <a:pt x="143042" y="5472"/>
                  </a:lnTo>
                  <a:lnTo>
                    <a:pt x="101760" y="21017"/>
                  </a:lnTo>
                  <a:lnTo>
                    <a:pt x="65753" y="45325"/>
                  </a:lnTo>
                  <a:lnTo>
                    <a:pt x="36329" y="77089"/>
                  </a:lnTo>
                  <a:lnTo>
                    <a:pt x="14797" y="115000"/>
                  </a:lnTo>
                  <a:lnTo>
                    <a:pt x="2464" y="157749"/>
                  </a:lnTo>
                  <a:lnTo>
                    <a:pt x="0" y="188290"/>
                  </a:lnTo>
                  <a:lnTo>
                    <a:pt x="624" y="203732"/>
                  </a:lnTo>
                  <a:lnTo>
                    <a:pt x="9599" y="247803"/>
                  </a:lnTo>
                  <a:lnTo>
                    <a:pt x="28210" y="287472"/>
                  </a:lnTo>
                  <a:lnTo>
                    <a:pt x="55149" y="321430"/>
                  </a:lnTo>
                  <a:lnTo>
                    <a:pt x="89107" y="348369"/>
                  </a:lnTo>
                  <a:lnTo>
                    <a:pt x="128776" y="366981"/>
                  </a:lnTo>
                  <a:lnTo>
                    <a:pt x="172847" y="375956"/>
                  </a:lnTo>
                  <a:lnTo>
                    <a:pt x="188290" y="376580"/>
                  </a:lnTo>
                  <a:lnTo>
                    <a:pt x="203732" y="375956"/>
                  </a:lnTo>
                  <a:lnTo>
                    <a:pt x="247803" y="366981"/>
                  </a:lnTo>
                  <a:lnTo>
                    <a:pt x="287472" y="348369"/>
                  </a:lnTo>
                  <a:lnTo>
                    <a:pt x="321430" y="321430"/>
                  </a:lnTo>
                  <a:lnTo>
                    <a:pt x="348369" y="287472"/>
                  </a:lnTo>
                  <a:lnTo>
                    <a:pt x="366981" y="247803"/>
                  </a:lnTo>
                  <a:lnTo>
                    <a:pt x="375956" y="203732"/>
                  </a:lnTo>
                  <a:lnTo>
                    <a:pt x="376580" y="188290"/>
                  </a:lnTo>
                  <a:lnTo>
                    <a:pt x="375956" y="172847"/>
                  </a:lnTo>
                  <a:lnTo>
                    <a:pt x="366981" y="128776"/>
                  </a:lnTo>
                  <a:lnTo>
                    <a:pt x="348369" y="89107"/>
                  </a:lnTo>
                  <a:lnTo>
                    <a:pt x="321430" y="55149"/>
                  </a:lnTo>
                  <a:lnTo>
                    <a:pt x="287472" y="28210"/>
                  </a:lnTo>
                  <a:lnTo>
                    <a:pt x="247803" y="9599"/>
                  </a:lnTo>
                  <a:lnTo>
                    <a:pt x="203732" y="624"/>
                  </a:lnTo>
                  <a:lnTo>
                    <a:pt x="188290" y="0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TW" altLang="en-US"/>
            </a:p>
          </p:txBody>
        </p:sp>
        <p:sp>
          <p:nvSpPr>
            <p:cNvPr id="181264" name="object 72"/>
            <p:cNvSpPr>
              <a:spLocks/>
            </p:cNvSpPr>
            <p:nvPr/>
          </p:nvSpPr>
          <p:spPr bwMode="auto">
            <a:xfrm>
              <a:off x="279536" y="1959865"/>
              <a:ext cx="431457" cy="431455"/>
            </a:xfrm>
            <a:custGeom>
              <a:avLst/>
              <a:gdLst>
                <a:gd name="T0" fmla="*/ 246367 w 377190"/>
                <a:gd name="T1" fmla="*/ 492731 h 377189"/>
                <a:gd name="T2" fmla="*/ 305569 w 377190"/>
                <a:gd name="T3" fmla="*/ 485571 h 377189"/>
                <a:gd name="T4" fmla="*/ 359585 w 377190"/>
                <a:gd name="T5" fmla="*/ 465232 h 377189"/>
                <a:gd name="T6" fmla="*/ 406698 w 377190"/>
                <a:gd name="T7" fmla="*/ 433425 h 377189"/>
                <a:gd name="T8" fmla="*/ 445197 w 377190"/>
                <a:gd name="T9" fmla="*/ 391863 h 377189"/>
                <a:gd name="T10" fmla="*/ 473372 w 377190"/>
                <a:gd name="T11" fmla="*/ 342261 h 377189"/>
                <a:gd name="T12" fmla="*/ 489508 w 377190"/>
                <a:gd name="T13" fmla="*/ 286327 h 377189"/>
                <a:gd name="T14" fmla="*/ 492733 w 377190"/>
                <a:gd name="T15" fmla="*/ 246365 h 377189"/>
                <a:gd name="T16" fmla="*/ 491916 w 377190"/>
                <a:gd name="T17" fmla="*/ 226159 h 377189"/>
                <a:gd name="T18" fmla="*/ 480173 w 377190"/>
                <a:gd name="T19" fmla="*/ 168495 h 377189"/>
                <a:gd name="T20" fmla="*/ 455820 w 377190"/>
                <a:gd name="T21" fmla="*/ 116591 h 377189"/>
                <a:gd name="T22" fmla="*/ 420573 w 377190"/>
                <a:gd name="T23" fmla="*/ 72159 h 377189"/>
                <a:gd name="T24" fmla="*/ 376141 w 377190"/>
                <a:gd name="T25" fmla="*/ 36912 h 377189"/>
                <a:gd name="T26" fmla="*/ 324236 w 377190"/>
                <a:gd name="T27" fmla="*/ 12560 h 377189"/>
                <a:gd name="T28" fmla="*/ 266571 w 377190"/>
                <a:gd name="T29" fmla="*/ 817 h 377189"/>
                <a:gd name="T30" fmla="*/ 246367 w 377190"/>
                <a:gd name="T31" fmla="*/ 0 h 377189"/>
                <a:gd name="T32" fmla="*/ 226161 w 377190"/>
                <a:gd name="T33" fmla="*/ 817 h 377189"/>
                <a:gd name="T34" fmla="*/ 168496 w 377190"/>
                <a:gd name="T35" fmla="*/ 12560 h 377189"/>
                <a:gd name="T36" fmla="*/ 116591 w 377190"/>
                <a:gd name="T37" fmla="*/ 36912 h 377189"/>
                <a:gd name="T38" fmla="*/ 72159 w 377190"/>
                <a:gd name="T39" fmla="*/ 72159 h 377189"/>
                <a:gd name="T40" fmla="*/ 36912 w 377190"/>
                <a:gd name="T41" fmla="*/ 116591 h 377189"/>
                <a:gd name="T42" fmla="*/ 12560 w 377190"/>
                <a:gd name="T43" fmla="*/ 168495 h 377189"/>
                <a:gd name="T44" fmla="*/ 817 w 377190"/>
                <a:gd name="T45" fmla="*/ 226159 h 377189"/>
                <a:gd name="T46" fmla="*/ 0 w 377190"/>
                <a:gd name="T47" fmla="*/ 246365 h 377189"/>
                <a:gd name="T48" fmla="*/ 817 w 377190"/>
                <a:gd name="T49" fmla="*/ 266571 h 377189"/>
                <a:gd name="T50" fmla="*/ 12560 w 377190"/>
                <a:gd name="T51" fmla="*/ 324234 h 377189"/>
                <a:gd name="T52" fmla="*/ 36912 w 377190"/>
                <a:gd name="T53" fmla="*/ 376139 h 377189"/>
                <a:gd name="T54" fmla="*/ 72159 w 377190"/>
                <a:gd name="T55" fmla="*/ 420571 h 377189"/>
                <a:gd name="T56" fmla="*/ 116591 w 377190"/>
                <a:gd name="T57" fmla="*/ 455819 h 377189"/>
                <a:gd name="T58" fmla="*/ 168496 w 377190"/>
                <a:gd name="T59" fmla="*/ 480171 h 377189"/>
                <a:gd name="T60" fmla="*/ 226161 w 377190"/>
                <a:gd name="T61" fmla="*/ 491915 h 377189"/>
                <a:gd name="T62" fmla="*/ 246367 w 377190"/>
                <a:gd name="T63" fmla="*/ 492731 h 37718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77190" h="377189">
                  <a:moveTo>
                    <a:pt x="188290" y="376580"/>
                  </a:moveTo>
                  <a:lnTo>
                    <a:pt x="233537" y="371108"/>
                  </a:lnTo>
                  <a:lnTo>
                    <a:pt x="274819" y="355563"/>
                  </a:lnTo>
                  <a:lnTo>
                    <a:pt x="310826" y="331254"/>
                  </a:lnTo>
                  <a:lnTo>
                    <a:pt x="340250" y="299490"/>
                  </a:lnTo>
                  <a:lnTo>
                    <a:pt x="361783" y="261580"/>
                  </a:lnTo>
                  <a:lnTo>
                    <a:pt x="374115" y="218831"/>
                  </a:lnTo>
                  <a:lnTo>
                    <a:pt x="376580" y="188290"/>
                  </a:lnTo>
                  <a:lnTo>
                    <a:pt x="375956" y="172847"/>
                  </a:lnTo>
                  <a:lnTo>
                    <a:pt x="366981" y="128776"/>
                  </a:lnTo>
                  <a:lnTo>
                    <a:pt x="348369" y="89107"/>
                  </a:lnTo>
                  <a:lnTo>
                    <a:pt x="321430" y="55149"/>
                  </a:lnTo>
                  <a:lnTo>
                    <a:pt x="287472" y="28210"/>
                  </a:lnTo>
                  <a:lnTo>
                    <a:pt x="247803" y="9599"/>
                  </a:lnTo>
                  <a:lnTo>
                    <a:pt x="203732" y="624"/>
                  </a:lnTo>
                  <a:lnTo>
                    <a:pt x="188290" y="0"/>
                  </a:lnTo>
                  <a:lnTo>
                    <a:pt x="172847" y="624"/>
                  </a:lnTo>
                  <a:lnTo>
                    <a:pt x="128776" y="9599"/>
                  </a:lnTo>
                  <a:lnTo>
                    <a:pt x="89107" y="28210"/>
                  </a:lnTo>
                  <a:lnTo>
                    <a:pt x="55149" y="55149"/>
                  </a:lnTo>
                  <a:lnTo>
                    <a:pt x="28210" y="89107"/>
                  </a:lnTo>
                  <a:lnTo>
                    <a:pt x="9599" y="128776"/>
                  </a:lnTo>
                  <a:lnTo>
                    <a:pt x="624" y="172847"/>
                  </a:lnTo>
                  <a:lnTo>
                    <a:pt x="0" y="188290"/>
                  </a:lnTo>
                  <a:lnTo>
                    <a:pt x="624" y="203732"/>
                  </a:lnTo>
                  <a:lnTo>
                    <a:pt x="9599" y="247803"/>
                  </a:lnTo>
                  <a:lnTo>
                    <a:pt x="28210" y="287472"/>
                  </a:lnTo>
                  <a:lnTo>
                    <a:pt x="55149" y="321430"/>
                  </a:lnTo>
                  <a:lnTo>
                    <a:pt x="89107" y="348369"/>
                  </a:lnTo>
                  <a:lnTo>
                    <a:pt x="128776" y="366981"/>
                  </a:lnTo>
                  <a:lnTo>
                    <a:pt x="172847" y="375956"/>
                  </a:lnTo>
                  <a:lnTo>
                    <a:pt x="188290" y="376580"/>
                  </a:lnTo>
                  <a:close/>
                </a:path>
              </a:pathLst>
            </a:custGeom>
            <a:noFill/>
            <a:ln w="27940">
              <a:solidFill>
                <a:srgbClr val="00B9F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TW" altLang="en-US"/>
            </a:p>
          </p:txBody>
        </p:sp>
      </p:grpSp>
      <p:grpSp>
        <p:nvGrpSpPr>
          <p:cNvPr id="181265" name="Group 35"/>
          <p:cNvGrpSpPr>
            <a:grpSpLocks/>
          </p:cNvGrpSpPr>
          <p:nvPr userDrawn="1"/>
        </p:nvGrpSpPr>
        <p:grpSpPr bwMode="auto">
          <a:xfrm>
            <a:off x="250825" y="1892300"/>
            <a:ext cx="360363" cy="457200"/>
            <a:chOff x="204" y="935"/>
            <a:chExt cx="227" cy="288"/>
          </a:xfrm>
        </p:grpSpPr>
        <p:pic>
          <p:nvPicPr>
            <p:cNvPr id="181266" name="Picture 3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981"/>
              <a:ext cx="204" cy="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1267" name="Rectangle 34"/>
            <p:cNvSpPr>
              <a:spLocks noChangeArrowheads="1"/>
            </p:cNvSpPr>
            <p:nvPr/>
          </p:nvSpPr>
          <p:spPr bwMode="auto">
            <a:xfrm>
              <a:off x="204" y="935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TW" sz="2400">
                  <a:solidFill>
                    <a:schemeClr val="bg1"/>
                  </a:solidFill>
                  <a:latin typeface="Arial" charset="0"/>
                  <a:ea typeface="書法中楷（注音一）" pitchFamily="49" charset="-120"/>
                  <a:cs typeface="Arial" charset="0"/>
                </a:rPr>
                <a:t>1</a:t>
              </a:r>
            </a:p>
          </p:txBody>
        </p:sp>
      </p:grpSp>
      <p:pic>
        <p:nvPicPr>
          <p:cNvPr id="181268" name="Picture 76" descr="未命名-8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09938"/>
            <a:ext cx="9779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23" name="圖片 9">
            <a:hlinkClick r:id="rId8" action="ppaction://hlinksldjump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2037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fld id="{7930ECB9-3E89-4E3D-B0A4-7CEC6E5E26D1}" type="datetimeFigureOut">
              <a:rPr lang="zh-TW" altLang="en-US"/>
              <a:pPr/>
              <a:t>2019/8/28</a:t>
            </a:fld>
            <a:endParaRPr lang="en-US" altLang="zh-TW"/>
          </a:p>
        </p:txBody>
      </p:sp>
      <p:sp>
        <p:nvSpPr>
          <p:cNvPr id="2037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endParaRPr lang="en-US" altLang="zh-TW"/>
          </a:p>
        </p:txBody>
      </p:sp>
      <p:sp>
        <p:nvSpPr>
          <p:cNvPr id="2037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1B000D94-DEB2-430F-BDF9-C10604C079AF}" type="slidenum">
              <a:rPr lang="zh-TW" altLang="en-US"/>
              <a:pPr/>
              <a:t>‹#›</a:t>
            </a:fld>
            <a:endParaRPr lang="en-US" altLang="zh-TW"/>
          </a:p>
        </p:txBody>
      </p:sp>
      <p:pic>
        <p:nvPicPr>
          <p:cNvPr id="203784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786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787" name="圖片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32623" r="799" b="9348"/>
          <a:stretch/>
        </p:blipFill>
        <p:spPr>
          <a:xfrm>
            <a:off x="54591" y="45350"/>
            <a:ext cx="4442400" cy="779444"/>
          </a:xfrm>
          <a:prstGeom prst="rect">
            <a:avLst/>
          </a:prstGeom>
        </p:spPr>
      </p:pic>
      <p:pic>
        <p:nvPicPr>
          <p:cNvPr id="14" name="圖片 9">
            <a:hlinkClick r:id="rId7" action="ppaction://hlinksldjump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kumimoji="1" sz="3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kumimoji="1" sz="28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defRPr kumimoji="1" sz="24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fld id="{891B82F6-0C84-48F7-B69D-C71717171273}" type="datetimeFigureOut">
              <a:rPr lang="zh-TW" altLang="en-US"/>
              <a:pPr/>
              <a:t>2019/8/28</a:t>
            </a:fld>
            <a:endParaRPr lang="en-US" altLang="zh-TW"/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endParaRPr lang="en-US" altLang="zh-TW"/>
          </a:p>
        </p:txBody>
      </p:sp>
      <p:sp>
        <p:nvSpPr>
          <p:cNvPr id="206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D334FC1C-2F9B-4AE3-9E5F-44FCF20EFFC1}" type="slidenum">
              <a:rPr lang="zh-TW" altLang="en-US"/>
              <a:pPr/>
              <a:t>‹#›</a:t>
            </a:fld>
            <a:endParaRPr lang="en-US" altLang="zh-TW"/>
          </a:p>
        </p:txBody>
      </p:sp>
      <p:pic>
        <p:nvPicPr>
          <p:cNvPr id="206856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8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9" name="圖片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841" l="672" r="100000">
                        <a14:foregroundMark x1="60501" y1="58551" x2="65507" y2="65217"/>
                        <a14:foregroundMark x1="63614" y1="77391" x2="63248" y2="86377"/>
                        <a14:foregroundMark x1="4640" y1="88986" x2="7753" y2="63478"/>
                        <a14:foregroundMark x1="7753" y1="63478" x2="18620" y2="67536"/>
                        <a14:foregroundMark x1="5006" y1="58551" x2="5495" y2="65217"/>
                        <a14:foregroundMark x1="6044" y1="56232" x2="6044" y2="67536"/>
                        <a14:foregroundMark x1="8974" y1="6667" x2="10562" y2="3768"/>
                        <a14:foregroundMark x1="14164" y1="2899" x2="15690" y2="4638"/>
                        <a14:foregroundMark x1="15812" y1="5797" x2="17705" y2="9855"/>
                        <a14:foregroundMark x1="18010" y1="11594" x2="19109" y2="15942"/>
                        <a14:foregroundMark x1="19292" y1="17681" x2="20269" y2="22899"/>
                        <a14:foregroundMark x1="20391" y1="24638" x2="20940" y2="30725"/>
                        <a14:foregroundMark x1="20818" y1="31594" x2="21368" y2="38841"/>
                        <a14:foregroundMark x1="21306" y1="39420" x2="21306" y2="46957"/>
                        <a14:foregroundMark x1="21306" y1="46957" x2="20940" y2="54203"/>
                        <a14:foregroundMark x1="20940" y1="54203" x2="20391" y2="60000"/>
                        <a14:foregroundMark x1="20635" y1="60870" x2="19658" y2="66957"/>
                        <a14:foregroundMark x1="10989" y1="3768" x2="12210" y2="2319"/>
                        <a14:foregroundMark x1="12210" y1="3188" x2="13858" y2="2319"/>
                        <a14:foregroundMark x1="68540" y1="65517" x2="97737" y2="64138"/>
                        <a14:backgroundMark x1="11050" y1="19420" x2="14469" y2="22609"/>
                        <a14:backgroundMark x1="15690" y1="61159" x2="16361" y2="61739"/>
                        <a14:backgroundMark x1="21734" y1="43768" x2="20879" y2="88986"/>
                        <a14:backgroundMark x1="24115" y1="94493" x2="98962" y2="97101"/>
                        <a14:backgroundMark x1="10928" y1="1449" x2="14774" y2="5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91" t="25657"/>
          <a:stretch/>
        </p:blipFill>
        <p:spPr>
          <a:xfrm>
            <a:off x="68238" y="0"/>
            <a:ext cx="4442134" cy="892800"/>
          </a:xfrm>
          <a:prstGeom prst="rect">
            <a:avLst/>
          </a:prstGeom>
        </p:spPr>
      </p:pic>
      <p:pic>
        <p:nvPicPr>
          <p:cNvPr id="15" name="圖片 9">
            <a:hlinkClick r:id="rId8" action="ppaction://hlinksldjump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kumimoji="1" sz="3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kumimoji="1" sz="28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defRPr kumimoji="1" sz="24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202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8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27DDF0D3-FB0B-4CEA-9FC9-EFFD8913A6E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2019/8/28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6FC1255F-D6BE-4401-B860-6B36EC2509C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83826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202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8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27DDF0D3-FB0B-4CEA-9FC9-EFFD8913A6E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2019/8/28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6FC1255F-D6BE-4401-B860-6B36EC2509C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107276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sz="3600" kern="12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186" name="群組 11"/>
          <p:cNvGrpSpPr>
            <a:grpSpLocks/>
          </p:cNvGrpSpPr>
          <p:nvPr userDrawn="1"/>
        </p:nvGrpSpPr>
        <p:grpSpPr bwMode="auto">
          <a:xfrm>
            <a:off x="179388" y="981075"/>
            <a:ext cx="681037" cy="611188"/>
            <a:chOff x="-962806" y="2262537"/>
            <a:chExt cx="277089" cy="248920"/>
          </a:xfrm>
        </p:grpSpPr>
        <p:sp>
          <p:nvSpPr>
            <p:cNvPr id="221187" name="object 8"/>
            <p:cNvSpPr>
              <a:spLocks/>
            </p:cNvSpPr>
            <p:nvPr userDrawn="1"/>
          </p:nvSpPr>
          <p:spPr bwMode="auto">
            <a:xfrm>
              <a:off x="-962806" y="2262537"/>
              <a:ext cx="248920" cy="248920"/>
            </a:xfrm>
            <a:custGeom>
              <a:avLst/>
              <a:gdLst>
                <a:gd name="T0" fmla="*/ 101529 w 248920"/>
                <a:gd name="T1" fmla="*/ 0 h 248919"/>
                <a:gd name="T2" fmla="*/ 56612 w 248920"/>
                <a:gd name="T3" fmla="*/ 561 h 248919"/>
                <a:gd name="T4" fmla="*/ 17587 w 248920"/>
                <a:gd name="T5" fmla="*/ 8769 h 248919"/>
                <a:gd name="T6" fmla="*/ 798 w 248920"/>
                <a:gd name="T7" fmla="*/ 51145 h 248919"/>
                <a:gd name="T8" fmla="*/ 0 w 248920"/>
                <a:gd name="T9" fmla="*/ 171657 h 248919"/>
                <a:gd name="T10" fmla="*/ 491 w 248920"/>
                <a:gd name="T11" fmla="*/ 191945 h 248919"/>
                <a:gd name="T12" fmla="*/ 8699 w 248920"/>
                <a:gd name="T13" fmla="*/ 230970 h 248919"/>
                <a:gd name="T14" fmla="*/ 51075 w 248920"/>
                <a:gd name="T15" fmla="*/ 247758 h 248919"/>
                <a:gd name="T16" fmla="*/ 93310 w 248920"/>
                <a:gd name="T17" fmla="*/ 248625 h 248919"/>
                <a:gd name="T18" fmla="*/ 171587 w 248920"/>
                <a:gd name="T19" fmla="*/ 248557 h 248919"/>
                <a:gd name="T20" fmla="*/ 221110 w 248920"/>
                <a:gd name="T21" fmla="*/ 244137 h 248919"/>
                <a:gd name="T22" fmla="*/ 246004 w 248920"/>
                <a:gd name="T23" fmla="*/ 212706 h 248919"/>
                <a:gd name="T24" fmla="*/ 248444 w 248920"/>
                <a:gd name="T25" fmla="*/ 171657 h 248919"/>
                <a:gd name="T26" fmla="*/ 248487 w 248920"/>
                <a:gd name="T27" fmla="*/ 76970 h 248919"/>
                <a:gd name="T28" fmla="*/ 247996 w 248920"/>
                <a:gd name="T29" fmla="*/ 56682 h 248919"/>
                <a:gd name="T30" fmla="*/ 239787 w 248920"/>
                <a:gd name="T31" fmla="*/ 17657 h 248919"/>
                <a:gd name="T32" fmla="*/ 197412 w 248920"/>
                <a:gd name="T33" fmla="*/ 868 h 248919"/>
                <a:gd name="T34" fmla="*/ 101529 w 248920"/>
                <a:gd name="T35" fmla="*/ 0 h 248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8920" h="248919">
                  <a:moveTo>
                    <a:pt x="101529" y="0"/>
                  </a:moveTo>
                  <a:lnTo>
                    <a:pt x="56612" y="561"/>
                  </a:lnTo>
                  <a:lnTo>
                    <a:pt x="17587" y="8769"/>
                  </a:lnTo>
                  <a:lnTo>
                    <a:pt x="798" y="51145"/>
                  </a:lnTo>
                  <a:lnTo>
                    <a:pt x="0" y="171657"/>
                  </a:lnTo>
                  <a:lnTo>
                    <a:pt x="491" y="191945"/>
                  </a:lnTo>
                  <a:lnTo>
                    <a:pt x="8699" y="230970"/>
                  </a:lnTo>
                  <a:lnTo>
                    <a:pt x="51075" y="247758"/>
                  </a:lnTo>
                  <a:lnTo>
                    <a:pt x="93310" y="248625"/>
                  </a:lnTo>
                  <a:lnTo>
                    <a:pt x="171587" y="248557"/>
                  </a:lnTo>
                  <a:lnTo>
                    <a:pt x="221110" y="244137"/>
                  </a:lnTo>
                  <a:lnTo>
                    <a:pt x="246004" y="212706"/>
                  </a:lnTo>
                  <a:lnTo>
                    <a:pt x="248444" y="171657"/>
                  </a:lnTo>
                  <a:lnTo>
                    <a:pt x="248487" y="76970"/>
                  </a:lnTo>
                  <a:lnTo>
                    <a:pt x="247996" y="56682"/>
                  </a:lnTo>
                  <a:lnTo>
                    <a:pt x="239787" y="17657"/>
                  </a:lnTo>
                  <a:lnTo>
                    <a:pt x="197412" y="868"/>
                  </a:lnTo>
                  <a:lnTo>
                    <a:pt x="101529" y="0"/>
                  </a:lnTo>
                  <a:close/>
                </a:path>
              </a:pathLst>
            </a:custGeom>
            <a:solidFill>
              <a:srgbClr val="38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TW" altLang="en-US"/>
            </a:p>
          </p:txBody>
        </p:sp>
        <p:sp>
          <p:nvSpPr>
            <p:cNvPr id="221188" name="object 10"/>
            <p:cNvSpPr>
              <a:spLocks/>
            </p:cNvSpPr>
            <p:nvPr userDrawn="1"/>
          </p:nvSpPr>
          <p:spPr bwMode="auto">
            <a:xfrm>
              <a:off x="-772077" y="2404732"/>
              <a:ext cx="86360" cy="74930"/>
            </a:xfrm>
            <a:custGeom>
              <a:avLst/>
              <a:gdLst>
                <a:gd name="T0" fmla="*/ 25769 w 86359"/>
                <a:gd name="T1" fmla="*/ 0 h 74930"/>
                <a:gd name="T2" fmla="*/ 0 w 86359"/>
                <a:gd name="T3" fmla="*/ 55806 h 74930"/>
                <a:gd name="T4" fmla="*/ 14183 w 86359"/>
                <a:gd name="T5" fmla="*/ 63364 h 74930"/>
                <a:gd name="T6" fmla="*/ 25665 w 86359"/>
                <a:gd name="T7" fmla="*/ 69003 h 74930"/>
                <a:gd name="T8" fmla="*/ 35313 w 86359"/>
                <a:gd name="T9" fmla="*/ 72722 h 74930"/>
                <a:gd name="T10" fmla="*/ 43992 w 86359"/>
                <a:gd name="T11" fmla="*/ 74520 h 74930"/>
                <a:gd name="T12" fmla="*/ 52567 w 86359"/>
                <a:gd name="T13" fmla="*/ 74399 h 74930"/>
                <a:gd name="T14" fmla="*/ 61903 w 86359"/>
                <a:gd name="T15" fmla="*/ 72358 h 74930"/>
                <a:gd name="T16" fmla="*/ 72867 w 86359"/>
                <a:gd name="T17" fmla="*/ 68396 h 74930"/>
                <a:gd name="T18" fmla="*/ 86324 w 86359"/>
                <a:gd name="T19" fmla="*/ 62515 h 74930"/>
                <a:gd name="T20" fmla="*/ 66022 w 86359"/>
                <a:gd name="T21" fmla="*/ 57466 h 74930"/>
                <a:gd name="T22" fmla="*/ 51108 w 86359"/>
                <a:gd name="T23" fmla="*/ 52882 h 74930"/>
                <a:gd name="T24" fmla="*/ 40679 w 86359"/>
                <a:gd name="T25" fmla="*/ 47709 h 74930"/>
                <a:gd name="T26" fmla="*/ 33834 w 86359"/>
                <a:gd name="T27" fmla="*/ 40889 h 74930"/>
                <a:gd name="T28" fmla="*/ 29668 w 86359"/>
                <a:gd name="T29" fmla="*/ 31368 h 74930"/>
                <a:gd name="T30" fmla="*/ 27281 w 86359"/>
                <a:gd name="T31" fmla="*/ 18090 h 74930"/>
                <a:gd name="T32" fmla="*/ 25769 w 86359"/>
                <a:gd name="T33" fmla="*/ 0 h 74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59" h="74930">
                  <a:moveTo>
                    <a:pt x="25769" y="0"/>
                  </a:moveTo>
                  <a:lnTo>
                    <a:pt x="0" y="55806"/>
                  </a:lnTo>
                  <a:lnTo>
                    <a:pt x="14183" y="63364"/>
                  </a:lnTo>
                  <a:lnTo>
                    <a:pt x="25665" y="69003"/>
                  </a:lnTo>
                  <a:lnTo>
                    <a:pt x="35313" y="72722"/>
                  </a:lnTo>
                  <a:lnTo>
                    <a:pt x="43992" y="74520"/>
                  </a:lnTo>
                  <a:lnTo>
                    <a:pt x="52567" y="74399"/>
                  </a:lnTo>
                  <a:lnTo>
                    <a:pt x="61903" y="72358"/>
                  </a:lnTo>
                  <a:lnTo>
                    <a:pt x="72867" y="68396"/>
                  </a:lnTo>
                  <a:lnTo>
                    <a:pt x="86324" y="62515"/>
                  </a:lnTo>
                  <a:lnTo>
                    <a:pt x="66022" y="57466"/>
                  </a:lnTo>
                  <a:lnTo>
                    <a:pt x="51108" y="52882"/>
                  </a:lnTo>
                  <a:lnTo>
                    <a:pt x="40679" y="47709"/>
                  </a:lnTo>
                  <a:lnTo>
                    <a:pt x="33834" y="40889"/>
                  </a:lnTo>
                  <a:lnTo>
                    <a:pt x="29668" y="31368"/>
                  </a:lnTo>
                  <a:lnTo>
                    <a:pt x="27281" y="18090"/>
                  </a:lnTo>
                  <a:lnTo>
                    <a:pt x="25769" y="0"/>
                  </a:lnTo>
                  <a:close/>
                </a:path>
              </a:pathLst>
            </a:custGeom>
            <a:solidFill>
              <a:srgbClr val="38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TW" altLang="en-US"/>
            </a:p>
          </p:txBody>
        </p:sp>
      </p:grpSp>
      <p:sp>
        <p:nvSpPr>
          <p:cNvPr id="22119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2119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8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87B0CE-4601-41D8-AB65-B5279FCE276B}" type="datetimeFigureOut">
              <a:rPr lang="zh-TW" altLang="en-US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1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0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8DEAA54-ED0A-4425-ADCB-4F29769533F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21195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196" name="圖片 9">
            <a:hlinkClick r:id="rId4" action="ppaction://hlinksldjump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197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198" name="圖片 1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200" name="Picture 2" descr="C:\Users\E02753\Desktop\4年級\綠綠綠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717675"/>
            <a:ext cx="609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393" y1="11515" x2="13754" y2="82222"/>
                        <a14:foregroundMark x1="7027" y1="70101" x2="7748" y2="90909"/>
                        <a14:foregroundMark x1="4084" y1="91515" x2="20661" y2="93737"/>
                        <a14:foregroundMark x1="17057" y1="67071" x2="25345" y2="67071"/>
                        <a14:foregroundMark x1="80300" y1="70101" x2="91171" y2="64848"/>
                        <a14:foregroundMark x1="82583" y1="49091" x2="96156" y2="58384"/>
                        <a14:foregroundMark x1="89429" y1="65455" x2="89129" y2="83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24" t="25793"/>
          <a:stretch/>
        </p:blipFill>
        <p:spPr>
          <a:xfrm>
            <a:off x="84768" y="-9532"/>
            <a:ext cx="2890667" cy="903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254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41A8808A-FE89-4676-AD42-B801B850B462}" type="datetimeFigureOut">
              <a:rPr lang="zh-TW" altLang="en-US" smtClean="0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2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D08E8F77-C15B-4EEC-97C6-F0A3AF53BED1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2545" name="Picture 17" descr="數學樂園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25" y="34925"/>
            <a:ext cx="39243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8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9" name="圖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4" name="圖片 9">
            <a:hlinkClick r:id="rId7" action="ppaction://hlinksldjump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4584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C69769B0-4280-48CE-A4AE-13C9626037E0}" type="datetimeFigureOut">
              <a:rPr lang="zh-TW" altLang="en-US" smtClean="0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2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BF0A134B-55A7-4DFC-9742-713BA13B9EEC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4590" name="Picture 14" descr="數學樂園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5"/>
          <a:stretch>
            <a:fillRect/>
          </a:stretch>
        </p:blipFill>
        <p:spPr bwMode="auto">
          <a:xfrm>
            <a:off x="0" y="0"/>
            <a:ext cx="2987675" cy="94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1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4" name="圖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4" name="圖片 9">
            <a:hlinkClick r:id="rId7" action="ppaction://hlinksldjump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3560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A2AB06B9-4764-487A-97FA-FEAE85E078F0}" type="datetimeFigureOut">
              <a:rPr lang="zh-TW" altLang="en-US" smtClean="0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2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8513A45F-D007-4D62-BD3C-C2D4B9B8C999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3565" name="Picture 13" descr="動動腦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75"/>
            <a:ext cx="2195513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8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9" name="圖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4" name="圖片 9">
            <a:hlinkClick r:id="rId7" action="ppaction://hlinksldjump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685800" indent="-6858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1143000" indent="-6858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600200" indent="-6858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2057400" indent="-6858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514600" indent="-6858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971800" indent="-6858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3429000" indent="-6858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886200" indent="-6858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4343400" indent="-6858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fld id="{26EFD0BD-1C21-450E-8E93-88BBFB471DDD}" type="datetimeFigureOut">
              <a:rPr lang="zh-TW" altLang="en-US" smtClean="0"/>
              <a:pPr>
                <a:defRPr/>
              </a:pPr>
              <a:t>2019/8/28</a:t>
            </a:fld>
            <a:endParaRPr lang="zh-TW" altLang="en-US"/>
          </a:p>
        </p:txBody>
      </p:sp>
      <p:sp>
        <p:nvSpPr>
          <p:cNvPr id="2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書法中楷（注音一）" pitchFamily="49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pic>
        <p:nvPicPr>
          <p:cNvPr id="30733" name="圖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075"/>
            <a:ext cx="219551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4" name="圖片 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6308725"/>
            <a:ext cx="51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6" name="圖片 10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6307138"/>
            <a:ext cx="51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7" name="圖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393 61"/>
          <p:cNvSpPr txBox="1">
            <a:spLocks noChangeArrowheads="1"/>
          </p:cNvSpPr>
          <p:nvPr userDrawn="1"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pic>
        <p:nvPicPr>
          <p:cNvPr id="13" name="圖片 9">
            <a:hlinkClick r:id="rId7" action="ppaction://hlinksldjump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0713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書法中楷（注音一）" pitchFamily="49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defRPr kumimoji="1"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image" Target="../media/image59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2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54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9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jpeg"/><Relationship Id="rId5" Type="http://schemas.openxmlformats.org/officeDocument/2006/relationships/image" Target="../media/image54.png"/><Relationship Id="rId4" Type="http://schemas.openxmlformats.org/officeDocument/2006/relationships/slide" Target="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970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2.png"/><Relationship Id="rId7" Type="http://schemas.openxmlformats.org/officeDocument/2006/relationships/image" Target="../media/image10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4.png"/><Relationship Id="rId4" Type="http://schemas.openxmlformats.org/officeDocument/2006/relationships/image" Target="../media/image109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17.png"/><Relationship Id="rId12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2.png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1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69.png"/><Relationship Id="rId10" Type="http://schemas.openxmlformats.org/officeDocument/2006/relationships/image" Target="../media/image139.png"/><Relationship Id="rId4" Type="http://schemas.openxmlformats.org/officeDocument/2006/relationships/image" Target="../media/image130.png"/><Relationship Id="rId9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0.png"/><Relationship Id="rId9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28.png"/><Relationship Id="rId3" Type="http://schemas.microsoft.com/office/2007/relationships/hdphoto" Target="../media/hdphoto7.wdp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54.png"/><Relationship Id="rId10" Type="http://schemas.openxmlformats.org/officeDocument/2006/relationships/image" Target="../media/image155.png"/><Relationship Id="rId4" Type="http://schemas.openxmlformats.org/officeDocument/2006/relationships/slide" Target="slide9.xml"/><Relationship Id="rId9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5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58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54.png"/><Relationship Id="rId7" Type="http://schemas.openxmlformats.org/officeDocument/2006/relationships/image" Target="../media/image17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5" Type="http://schemas.openxmlformats.org/officeDocument/2006/relationships/image" Target="../media/image164.tmp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6.png"/><Relationship Id="rId4" Type="http://schemas.openxmlformats.org/officeDocument/2006/relationships/image" Target="../media/image1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7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11" Type="http://schemas.openxmlformats.org/officeDocument/2006/relationships/image" Target="../media/image18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.png"/><Relationship Id="rId11" Type="http://schemas.openxmlformats.org/officeDocument/2006/relationships/image" Target="../media/image193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18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190.tm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189.png"/><Relationship Id="rId9" Type="http://schemas.openxmlformats.org/officeDocument/2006/relationships/image" Target="../media/image2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28.png"/><Relationship Id="rId7" Type="http://schemas.openxmlformats.org/officeDocument/2006/relationships/image" Target="../media/image2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microsoft.com/office/2007/relationships/hdphoto" Target="../media/hdphoto7.wdp"/><Relationship Id="rId7" Type="http://schemas.openxmlformats.org/officeDocument/2006/relationships/image" Target="../media/image2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54.png"/><Relationship Id="rId10" Type="http://schemas.openxmlformats.org/officeDocument/2006/relationships/image" Target="../media/image244.png"/><Relationship Id="rId4" Type="http://schemas.openxmlformats.org/officeDocument/2006/relationships/slide" Target="slide9.xml"/><Relationship Id="rId9" Type="http://schemas.openxmlformats.org/officeDocument/2006/relationships/image" Target="../media/image2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microsoft.com/office/2007/relationships/hdphoto" Target="../media/hdphoto7.wdp"/><Relationship Id="rId7" Type="http://schemas.openxmlformats.org/officeDocument/2006/relationships/image" Target="../media/image208.tm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54.png"/><Relationship Id="rId10" Type="http://schemas.openxmlformats.org/officeDocument/2006/relationships/image" Target="../media/image256.png"/><Relationship Id="rId4" Type="http://schemas.openxmlformats.org/officeDocument/2006/relationships/slide" Target="slide9.xml"/><Relationship Id="rId9" Type="http://schemas.openxmlformats.org/officeDocument/2006/relationships/image" Target="../media/image2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7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4.png"/><Relationship Id="rId5" Type="http://schemas.openxmlformats.org/officeDocument/2006/relationships/image" Target="../media/image248.png"/><Relationship Id="rId4" Type="http://schemas.openxmlformats.org/officeDocument/2006/relationships/image" Target="../media/image2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5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1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slide" Target="slide44.xml"/><Relationship Id="rId3" Type="http://schemas.openxmlformats.org/officeDocument/2006/relationships/image" Target="../media/image48.png"/><Relationship Id="rId7" Type="http://schemas.openxmlformats.org/officeDocument/2006/relationships/slide" Target="slide9.xml"/><Relationship Id="rId12" Type="http://schemas.openxmlformats.org/officeDocument/2006/relationships/slide" Target="slide4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slide" Target="slide27.xml"/><Relationship Id="rId5" Type="http://schemas.openxmlformats.org/officeDocument/2006/relationships/image" Target="../media/image49.png"/><Relationship Id="rId15" Type="http://schemas.openxmlformats.org/officeDocument/2006/relationships/image" Target="../media/image51.png"/><Relationship Id="rId10" Type="http://schemas.openxmlformats.org/officeDocument/2006/relationships/slide" Target="slide18.xml"/><Relationship Id="rId4" Type="http://schemas.microsoft.com/office/2007/relationships/hdphoto" Target="../media/hdphoto5.wdp"/><Relationship Id="rId9" Type="http://schemas.microsoft.com/office/2007/relationships/hdphoto" Target="../media/hdphoto7.wdp"/><Relationship Id="rId14" Type="http://schemas.openxmlformats.org/officeDocument/2006/relationships/slide" Target="slide5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10" Type="http://schemas.openxmlformats.org/officeDocument/2006/relationships/image" Target="../media/image56.png"/><Relationship Id="rId4" Type="http://schemas.openxmlformats.org/officeDocument/2006/relationships/slide" Target="slide9.xml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6"/>
          <a:stretch/>
        </p:blipFill>
        <p:spPr>
          <a:xfrm>
            <a:off x="5774" y="1588"/>
            <a:ext cx="9144000" cy="6199720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>
          <a:xfrm>
            <a:off x="287524" y="6201308"/>
            <a:ext cx="8856476" cy="0"/>
          </a:xfrm>
          <a:prstGeom prst="line">
            <a:avLst/>
          </a:prstGeom>
          <a:ln w="28575">
            <a:solidFill>
              <a:srgbClr val="797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393 61"/>
          <p:cNvSpPr txBox="1">
            <a:spLocks noChangeArrowheads="1"/>
          </p:cNvSpPr>
          <p:nvPr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>
                <a:solidFill>
                  <a:schemeClr val="bg1"/>
                </a:solidFill>
                <a:latin typeface="書法中楷（注音一）" pitchFamily="49" charset="-120"/>
                <a:ea typeface="書法中楷（注音一）" pitchFamily="49" charset="-120"/>
              </a:rPr>
              <a:t>搭配頁數 </a:t>
            </a:r>
            <a:r>
              <a:rPr kumimoji="0" lang="en-US" altLang="zh-TW" sz="2000" b="1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P.</a:t>
            </a:r>
            <a:endParaRPr kumimoji="0" lang="en-US" altLang="zh-TW" sz="2000" b="1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  <a:cs typeface="Arial" charset="0"/>
            </a:endParaRPr>
          </a:p>
        </p:txBody>
      </p:sp>
      <p:pic>
        <p:nvPicPr>
          <p:cNvPr id="15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5"/>
          <a:stretch>
            <a:fillRect/>
          </a:stretch>
        </p:blipFill>
        <p:spPr bwMode="auto">
          <a:xfrm>
            <a:off x="6443663" y="-3175"/>
            <a:ext cx="270033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圓角矩形 32"/>
          <p:cNvSpPr/>
          <p:nvPr/>
        </p:nvSpPr>
        <p:spPr>
          <a:xfrm>
            <a:off x="683568" y="548680"/>
            <a:ext cx="7920880" cy="2128104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6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84683"/>
                <a:ext cx="7344816" cy="2140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小展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個弟弟各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吃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鬆餅，他們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個人一共吃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了幾個鬆餅？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84683"/>
                <a:ext cx="7344816" cy="2140495"/>
              </a:xfrm>
              <a:prstGeom prst="rect">
                <a:avLst/>
              </a:prstGeom>
              <a:blipFill rotWithShape="0">
                <a:blip r:embed="rId2"/>
                <a:stretch>
                  <a:fillRect l="-3821" b="-48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2"/>
          <p:cNvSpPr txBox="1">
            <a:spLocks noChangeArrowheads="1"/>
          </p:cNvSpPr>
          <p:nvPr/>
        </p:nvSpPr>
        <p:spPr bwMode="auto">
          <a:xfrm>
            <a:off x="1384475" y="224644"/>
            <a:ext cx="3367545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帶分數乘以整數（積為分數）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65" y="909243"/>
            <a:ext cx="2362559" cy="1372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2"/>
              <p:cNvSpPr txBox="1">
                <a:spLocks noChangeArrowheads="1"/>
              </p:cNvSpPr>
              <p:nvPr/>
            </p:nvSpPr>
            <p:spPr bwMode="auto">
              <a:xfrm>
                <a:off x="1259632" y="2672916"/>
                <a:ext cx="4536504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u="sng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小明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將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分成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2672916"/>
                <a:ext cx="4536504" cy="1044116"/>
              </a:xfrm>
              <a:prstGeom prst="rect">
                <a:avLst/>
              </a:prstGeom>
              <a:blipFill rotWithShape="0">
                <a:blip r:embed="rId4"/>
                <a:stretch>
                  <a:fillRect l="-61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2" y="2776112"/>
            <a:ext cx="559142" cy="574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2"/>
              <p:cNvSpPr txBox="1">
                <a:spLocks noChangeArrowheads="1"/>
              </p:cNvSpPr>
              <p:nvPr/>
            </p:nvSpPr>
            <p:spPr bwMode="auto">
              <a:xfrm>
                <a:off x="683568" y="3573016"/>
                <a:ext cx="4536504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（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573016"/>
                <a:ext cx="4536504" cy="10441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2"/>
              <p:cNvSpPr txBox="1">
                <a:spLocks noChangeArrowheads="1"/>
              </p:cNvSpPr>
              <p:nvPr/>
            </p:nvSpPr>
            <p:spPr bwMode="auto">
              <a:xfrm>
                <a:off x="1727684" y="4473116"/>
                <a:ext cx="4536504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7684" y="4473116"/>
                <a:ext cx="4536504" cy="1044116"/>
              </a:xfrm>
              <a:prstGeom prst="rect">
                <a:avLst/>
              </a:prstGeom>
              <a:blipFill rotWithShape="0">
                <a:blip r:embed="rId7"/>
                <a:stretch>
                  <a:fillRect l="-4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2"/>
              <p:cNvSpPr txBox="1">
                <a:spLocks noChangeArrowheads="1"/>
              </p:cNvSpPr>
              <p:nvPr/>
            </p:nvSpPr>
            <p:spPr bwMode="auto">
              <a:xfrm>
                <a:off x="1727684" y="5136540"/>
                <a:ext cx="4536504" cy="886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 </a:t>
                </a:r>
              </a:p>
              <a:p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7684" y="5136540"/>
                <a:ext cx="4536504" cy="886526"/>
              </a:xfrm>
              <a:prstGeom prst="rect">
                <a:avLst/>
              </a:prstGeom>
              <a:blipFill rotWithShape="0">
                <a:blip r:embed="rId8"/>
                <a:stretch>
                  <a:fillRect l="-403" b="-165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2"/>
              <p:cNvSpPr txBox="1">
                <a:spLocks noChangeArrowheads="1"/>
              </p:cNvSpPr>
              <p:nvPr/>
            </p:nvSpPr>
            <p:spPr bwMode="auto">
              <a:xfrm>
                <a:off x="2097584" y="5911261"/>
                <a:ext cx="746224" cy="945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7584" y="5911261"/>
                <a:ext cx="746224" cy="945728"/>
              </a:xfrm>
              <a:prstGeom prst="rect">
                <a:avLst/>
              </a:prstGeom>
              <a:blipFill rotWithShape="0">
                <a:blip r:embed="rId9"/>
                <a:stretch>
                  <a:fillRect l="-36585" b="-83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圖片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7180"/>
            <a:ext cx="1080120" cy="982481"/>
          </a:xfrm>
          <a:prstGeom prst="rect">
            <a:avLst/>
          </a:prstGeom>
        </p:spPr>
      </p:pic>
      <p:sp>
        <p:nvSpPr>
          <p:cNvPr id="43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387075" y="200819"/>
            <a:ext cx="584525" cy="940288"/>
          </a:xfrm>
          <a:prstGeom prst="rect">
            <a:avLst/>
          </a:prstGeom>
        </p:spPr>
        <p:txBody>
          <a:bodyPr/>
          <a:lstStyle/>
          <a:p>
            <a:r>
              <a:rPr lang="en-US" altLang="zh-TW" sz="5400" b="1" i="1" dirty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bject 2"/>
              <p:cNvSpPr txBox="1">
                <a:spLocks noChangeArrowheads="1"/>
              </p:cNvSpPr>
              <p:nvPr/>
            </p:nvSpPr>
            <p:spPr bwMode="auto">
              <a:xfrm>
                <a:off x="1737544" y="6071460"/>
                <a:ext cx="674216" cy="886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7544" y="6071460"/>
                <a:ext cx="674216" cy="88652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/>
              <p:cNvSpPr txBox="1">
                <a:spLocks noChangeArrowheads="1"/>
              </p:cNvSpPr>
              <p:nvPr/>
            </p:nvSpPr>
            <p:spPr bwMode="auto">
              <a:xfrm>
                <a:off x="2627784" y="5911261"/>
                <a:ext cx="1368152" cy="945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36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4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 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7784" y="5911261"/>
                <a:ext cx="1368152" cy="94572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81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圓角矩形 26"/>
          <p:cNvSpPr/>
          <p:nvPr/>
        </p:nvSpPr>
        <p:spPr>
          <a:xfrm>
            <a:off x="683568" y="548680"/>
            <a:ext cx="7920880" cy="2128104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84683"/>
                <a:ext cx="7344816" cy="2140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小展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個弟弟各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吃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鬆餅，他們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個人一共吃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了幾個鬆餅？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84683"/>
                <a:ext cx="7344816" cy="2140495"/>
              </a:xfrm>
              <a:prstGeom prst="rect">
                <a:avLst/>
              </a:prstGeom>
              <a:blipFill rotWithShape="0">
                <a:blip r:embed="rId2"/>
                <a:stretch>
                  <a:fillRect l="-3821" b="-48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圖片 28" descr="畫面剪輯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65" y="909243"/>
            <a:ext cx="2362559" cy="1372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2"/>
              <p:cNvSpPr txBox="1">
                <a:spLocks noChangeArrowheads="1"/>
              </p:cNvSpPr>
              <p:nvPr/>
            </p:nvSpPr>
            <p:spPr bwMode="auto">
              <a:xfrm>
                <a:off x="683568" y="4823211"/>
                <a:ext cx="4536504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4823211"/>
                <a:ext cx="4536504" cy="10441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2" y="2779980"/>
            <a:ext cx="610848" cy="628885"/>
          </a:xfrm>
          <a:prstGeom prst="rect">
            <a:avLst/>
          </a:prstGeom>
        </p:spPr>
      </p:pic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6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22" name="object 2"/>
          <p:cNvSpPr txBox="1">
            <a:spLocks noChangeArrowheads="1"/>
          </p:cNvSpPr>
          <p:nvPr/>
        </p:nvSpPr>
        <p:spPr bwMode="auto">
          <a:xfrm>
            <a:off x="1384475" y="224644"/>
            <a:ext cx="3367545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帶分數乘以整數（積為分數）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2"/>
              <p:cNvSpPr txBox="1">
                <a:spLocks noChangeArrowheads="1"/>
              </p:cNvSpPr>
              <p:nvPr/>
            </p:nvSpPr>
            <p:spPr bwMode="auto">
              <a:xfrm>
                <a:off x="1259632" y="2676784"/>
                <a:ext cx="4536504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娟娟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分別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乘以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</a:p>
            </p:txBody>
          </p:sp>
        </mc:Choice>
        <mc:Fallback xmlns="">
          <p:sp>
            <p:nvSpPr>
              <p:cNvPr id="3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2676784"/>
                <a:ext cx="4536504" cy="1044116"/>
              </a:xfrm>
              <a:prstGeom prst="rect">
                <a:avLst/>
              </a:prstGeom>
              <a:blipFill rotWithShape="0">
                <a:blip r:embed="rId6"/>
                <a:stretch>
                  <a:fillRect l="-6183" r="-22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/>
              <p:cNvSpPr txBox="1">
                <a:spLocks noChangeArrowheads="1"/>
              </p:cNvSpPr>
              <p:nvPr/>
            </p:nvSpPr>
            <p:spPr bwMode="auto">
              <a:xfrm>
                <a:off x="1384475" y="3539383"/>
                <a:ext cx="1800200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0060AD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solidFill>
                          <a:srgbClr val="0060AD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solidFill>
                      <a:srgbClr val="0060AD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endParaRPr lang="zh-TW" altLang="en-US" sz="3600" dirty="0">
                  <a:solidFill>
                    <a:srgbClr val="0060A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4475" y="3539383"/>
                <a:ext cx="1800200" cy="10441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"/>
              <p:cNvSpPr txBox="1">
                <a:spLocks noChangeArrowheads="1"/>
              </p:cNvSpPr>
              <p:nvPr/>
            </p:nvSpPr>
            <p:spPr bwMode="auto">
              <a:xfrm>
                <a:off x="1187624" y="6089314"/>
                <a:ext cx="1260140" cy="688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624" y="6089314"/>
                <a:ext cx="1260140" cy="688058"/>
              </a:xfrm>
              <a:prstGeom prst="rect">
                <a:avLst/>
              </a:prstGeom>
              <a:blipFill rotWithShape="0">
                <a:blip r:embed="rId8"/>
                <a:stretch>
                  <a:fillRect l="-22222" t="-21239" b="-185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/>
          <p:cNvGrpSpPr/>
          <p:nvPr/>
        </p:nvGrpSpPr>
        <p:grpSpPr>
          <a:xfrm>
            <a:off x="1115616" y="4501772"/>
            <a:ext cx="1332148" cy="292437"/>
            <a:chOff x="1115616" y="4454095"/>
            <a:chExt cx="1332148" cy="292437"/>
          </a:xfrm>
        </p:grpSpPr>
        <p:cxnSp>
          <p:nvCxnSpPr>
            <p:cNvPr id="7" name="直線單箭頭接點 6"/>
            <p:cNvCxnSpPr/>
            <p:nvPr/>
          </p:nvCxnSpPr>
          <p:spPr>
            <a:xfrm>
              <a:off x="1115616" y="4461491"/>
              <a:ext cx="1332148" cy="267502"/>
            </a:xfrm>
            <a:prstGeom prst="bentConnector3">
              <a:avLst>
                <a:gd name="adj1" fmla="val 99879"/>
              </a:avLst>
            </a:prstGeom>
            <a:ln w="28575">
              <a:solidFill>
                <a:srgbClr val="1566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1115616" y="4454095"/>
              <a:ext cx="0" cy="2924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1691680" y="4454095"/>
              <a:ext cx="0" cy="2924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796204" y="5702310"/>
            <a:ext cx="1385280" cy="357777"/>
            <a:chOff x="796204" y="5654633"/>
            <a:chExt cx="1385280" cy="357777"/>
          </a:xfrm>
        </p:grpSpPr>
        <p:cxnSp>
          <p:nvCxnSpPr>
            <p:cNvPr id="24" name="直線單箭頭接點 6"/>
            <p:cNvCxnSpPr/>
            <p:nvPr/>
          </p:nvCxnSpPr>
          <p:spPr>
            <a:xfrm flipV="1">
              <a:off x="814207" y="5654633"/>
              <a:ext cx="1367277" cy="357776"/>
            </a:xfrm>
            <a:prstGeom prst="bentConnector3">
              <a:avLst>
                <a:gd name="adj1" fmla="val 99935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796204" y="5719972"/>
              <a:ext cx="0" cy="2924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1727684" y="5719973"/>
              <a:ext cx="0" cy="2924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2"/>
              <p:cNvSpPr txBox="1">
                <a:spLocks noChangeArrowheads="1"/>
              </p:cNvSpPr>
              <p:nvPr/>
            </p:nvSpPr>
            <p:spPr bwMode="auto">
              <a:xfrm>
                <a:off x="2927602" y="4816562"/>
                <a:ext cx="2124236" cy="945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3600" b="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4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7602" y="4816562"/>
                <a:ext cx="2124236" cy="94572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bject 2"/>
          <p:cNvSpPr txBox="1">
            <a:spLocks noChangeArrowheads="1"/>
          </p:cNvSpPr>
          <p:nvPr/>
        </p:nvSpPr>
        <p:spPr bwMode="auto">
          <a:xfrm>
            <a:off x="6480212" y="5481228"/>
            <a:ext cx="1008112" cy="66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bject 2"/>
              <p:cNvSpPr txBox="1">
                <a:spLocks noChangeArrowheads="1"/>
              </p:cNvSpPr>
              <p:nvPr/>
            </p:nvSpPr>
            <p:spPr bwMode="auto">
              <a:xfrm>
                <a:off x="7257772" y="5229446"/>
                <a:ext cx="2124236" cy="945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4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7772" y="5229446"/>
                <a:ext cx="2124236" cy="945728"/>
              </a:xfrm>
              <a:prstGeom prst="rect">
                <a:avLst/>
              </a:prstGeom>
              <a:blipFill rotWithShape="0">
                <a:blip r:embed="rId10"/>
                <a:stretch>
                  <a:fillRect b="-90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圖片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7180"/>
            <a:ext cx="1080120" cy="982481"/>
          </a:xfrm>
          <a:prstGeom prst="rect">
            <a:avLst/>
          </a:prstGeom>
        </p:spPr>
      </p:pic>
      <p:sp>
        <p:nvSpPr>
          <p:cNvPr id="43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387075" y="200819"/>
            <a:ext cx="584525" cy="940288"/>
          </a:xfrm>
          <a:prstGeom prst="rect">
            <a:avLst/>
          </a:prstGeom>
        </p:spPr>
        <p:txBody>
          <a:bodyPr/>
          <a:lstStyle/>
          <a:p>
            <a:r>
              <a:rPr lang="en-US" altLang="zh-TW" sz="5400" b="1" i="1" dirty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9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6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1648" y="2456892"/>
            <a:ext cx="75607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    中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，兩種做法是一樣的，只是</a:t>
            </a:r>
            <a:r>
              <a:rPr lang="zh-TW" altLang="en-US" sz="3600" u="sng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娟</a:t>
            </a:r>
            <a:endParaRPr lang="en-US" altLang="zh-TW" sz="3600" u="sng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600" u="sng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娟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的紀錄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方式較簡要。</a:t>
            </a: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" t="1" b="2466"/>
          <a:stretch/>
        </p:blipFill>
        <p:spPr>
          <a:xfrm>
            <a:off x="1367644" y="2564904"/>
            <a:ext cx="468052" cy="4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prstClr val="white"/>
                </a:solidFill>
                <a:latin typeface="Times New Roman" pitchFamily="18" charset="0"/>
                <a:ea typeface="書法中楷（注音一）" pitchFamily="49" charset="-120"/>
              </a:rPr>
              <a:t>6</a:t>
            </a:r>
            <a:endParaRPr kumimoji="0" lang="zh-TW" altLang="en-US" sz="2000" b="1" dirty="0">
              <a:solidFill>
                <a:prstClr val="white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836712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做做看。</a:t>
            </a:r>
          </a:p>
        </p:txBody>
      </p:sp>
      <p:grpSp>
        <p:nvGrpSpPr>
          <p:cNvPr id="34" name="群組 43"/>
          <p:cNvGrpSpPr>
            <a:grpSpLocks/>
          </p:cNvGrpSpPr>
          <p:nvPr/>
        </p:nvGrpSpPr>
        <p:grpSpPr bwMode="auto">
          <a:xfrm>
            <a:off x="251520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35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6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3145" y="1448780"/>
                <a:ext cx="1361270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2</m:t>
                    </m:r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5</a:t>
                </a:r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5" y="1448780"/>
                <a:ext cx="1361270" cy="980076"/>
              </a:xfrm>
              <a:prstGeom prst="rect">
                <a:avLst/>
              </a:prstGeom>
              <a:blipFill rotWithShape="0">
                <a:blip r:embed="rId2"/>
                <a:stretch>
                  <a:fillRect r="-13004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24"/>
          <p:cNvSpPr>
            <a:spLocks/>
          </p:cNvSpPr>
          <p:nvPr/>
        </p:nvSpPr>
        <p:spPr bwMode="auto">
          <a:xfrm>
            <a:off x="3157185" y="1592796"/>
            <a:ext cx="0" cy="4103687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1" name="群組 43"/>
          <p:cNvGrpSpPr>
            <a:grpSpLocks/>
          </p:cNvGrpSpPr>
          <p:nvPr/>
        </p:nvGrpSpPr>
        <p:grpSpPr bwMode="auto">
          <a:xfrm>
            <a:off x="3293179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22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3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400" b="1" dirty="0" smtClean="0">
                  <a:solidFill>
                    <a:srgbClr val="2BA739"/>
                  </a:solidFill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786301" y="1487958"/>
                <a:ext cx="1329210" cy="97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10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301" y="1487958"/>
                <a:ext cx="1329210" cy="9737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608618" y="1448780"/>
                <a:ext cx="1361270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3</m:t>
                    </m:r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2</a:t>
                </a:r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8" y="1448780"/>
                <a:ext cx="1361270" cy="980076"/>
              </a:xfrm>
              <a:prstGeom prst="rect">
                <a:avLst/>
              </a:prstGeom>
              <a:blipFill rotWithShape="0">
                <a:blip r:embed="rId4"/>
                <a:stretch>
                  <a:fillRect r="-13004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841774" y="1487958"/>
                <a:ext cx="1098378" cy="97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6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774" y="1487958"/>
                <a:ext cx="1098378" cy="9737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24"/>
          <p:cNvSpPr>
            <a:spLocks/>
          </p:cNvSpPr>
          <p:nvPr/>
        </p:nvSpPr>
        <p:spPr bwMode="auto">
          <a:xfrm>
            <a:off x="5983179" y="1592796"/>
            <a:ext cx="0" cy="4103687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53" name="群組 43"/>
          <p:cNvGrpSpPr>
            <a:grpSpLocks/>
          </p:cNvGrpSpPr>
          <p:nvPr/>
        </p:nvGrpSpPr>
        <p:grpSpPr bwMode="auto">
          <a:xfrm>
            <a:off x="6120172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54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55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400" b="1" dirty="0" smtClean="0">
                  <a:solidFill>
                    <a:srgbClr val="2BA739"/>
                  </a:solidFill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3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6435611" y="1448780"/>
                <a:ext cx="1361270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2</m:t>
                    </m:r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7</a:t>
                </a:r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11" y="1448780"/>
                <a:ext cx="1361270" cy="980076"/>
              </a:xfrm>
              <a:prstGeom prst="rect">
                <a:avLst/>
              </a:prstGeom>
              <a:blipFill rotWithShape="0">
                <a:blip r:embed="rId6"/>
                <a:stretch>
                  <a:fillRect r="-13004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7668767" y="1487958"/>
                <a:ext cx="1560042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14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67" y="1487958"/>
                <a:ext cx="1560042" cy="98097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7668767" y="2603933"/>
                <a:ext cx="1329210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17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67" y="2603933"/>
                <a:ext cx="1329210" cy="98097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92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9" grpId="0"/>
      <p:bldP spid="58" grpId="0"/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2"/>
              <p:cNvSpPr txBox="1">
                <a:spLocks noChangeArrowheads="1"/>
              </p:cNvSpPr>
              <p:nvPr/>
            </p:nvSpPr>
            <p:spPr bwMode="auto">
              <a:xfrm>
                <a:off x="683568" y="4226891"/>
                <a:ext cx="4536504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0=</m:t>
                    </m:r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0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4226891"/>
                <a:ext cx="4536504" cy="10441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2" y="2214971"/>
            <a:ext cx="610848" cy="628885"/>
          </a:xfrm>
          <a:prstGeom prst="rect">
            <a:avLst/>
          </a:prstGeom>
        </p:spPr>
      </p:pic>
      <p:sp>
        <p:nvSpPr>
          <p:cNvPr id="33" name="圓角矩形 32"/>
          <p:cNvSpPr/>
          <p:nvPr/>
        </p:nvSpPr>
        <p:spPr>
          <a:xfrm>
            <a:off x="683568" y="548679"/>
            <a:ext cx="7920880" cy="1588871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7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84684"/>
                <a:ext cx="7344816" cy="1597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小凱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一家人每天喝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公升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鮮</a:t>
                </a:r>
                <a:endPara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奶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天共喝掉幾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公升的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鮮奶？</a:t>
                </a:r>
              </a:p>
            </p:txBody>
          </p:sp>
        </mc:Choice>
        <mc:Fallback xmlns="">
          <p:sp>
            <p:nvSpPr>
              <p:cNvPr id="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84684"/>
                <a:ext cx="7344816" cy="1597548"/>
              </a:xfrm>
              <a:prstGeom prst="rect">
                <a:avLst/>
              </a:prstGeom>
              <a:blipFill rotWithShape="0">
                <a:blip r:embed="rId4"/>
                <a:stretch>
                  <a:fillRect l="-3821" b="-64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2"/>
          <p:cNvSpPr txBox="1">
            <a:spLocks noChangeArrowheads="1"/>
          </p:cNvSpPr>
          <p:nvPr/>
        </p:nvSpPr>
        <p:spPr bwMode="auto">
          <a:xfrm>
            <a:off x="1384475" y="224644"/>
            <a:ext cx="3367545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帶分數乘以整數（積為整數）</a:t>
            </a:r>
          </a:p>
        </p:txBody>
      </p:sp>
      <p:sp>
        <p:nvSpPr>
          <p:cNvPr id="34" name="object 2"/>
          <p:cNvSpPr txBox="1">
            <a:spLocks noChangeArrowheads="1"/>
          </p:cNvSpPr>
          <p:nvPr/>
        </p:nvSpPr>
        <p:spPr bwMode="auto">
          <a:xfrm>
            <a:off x="1259632" y="2241887"/>
            <a:ext cx="2377620" cy="104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娟娟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/>
              <p:cNvSpPr txBox="1">
                <a:spLocks noChangeArrowheads="1"/>
              </p:cNvSpPr>
              <p:nvPr/>
            </p:nvSpPr>
            <p:spPr bwMode="auto">
              <a:xfrm>
                <a:off x="1409073" y="2938397"/>
                <a:ext cx="1800200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0060AD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solidFill>
                          <a:srgbClr val="0060AD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solidFill>
                      <a:srgbClr val="0060AD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</a:t>
                </a:r>
                <a:endParaRPr lang="zh-TW" altLang="en-US" sz="3600" dirty="0">
                  <a:solidFill>
                    <a:srgbClr val="0060A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9073" y="2938397"/>
                <a:ext cx="1800200" cy="10441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/>
          <p:cNvGrpSpPr/>
          <p:nvPr/>
        </p:nvGrpSpPr>
        <p:grpSpPr>
          <a:xfrm>
            <a:off x="1115616" y="3928827"/>
            <a:ext cx="1989102" cy="294875"/>
            <a:chOff x="1115616" y="3737165"/>
            <a:chExt cx="1989102" cy="294875"/>
          </a:xfrm>
        </p:grpSpPr>
        <p:cxnSp>
          <p:nvCxnSpPr>
            <p:cNvPr id="7" name="直線單箭頭接點 6"/>
            <p:cNvCxnSpPr/>
            <p:nvPr/>
          </p:nvCxnSpPr>
          <p:spPr>
            <a:xfrm>
              <a:off x="1115616" y="3737165"/>
              <a:ext cx="1989102" cy="292437"/>
            </a:xfrm>
            <a:prstGeom prst="bentConnector3">
              <a:avLst>
                <a:gd name="adj1" fmla="val 99648"/>
              </a:avLst>
            </a:prstGeom>
            <a:ln w="28575">
              <a:solidFill>
                <a:srgbClr val="1566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1115616" y="3739603"/>
              <a:ext cx="0" cy="2924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1943708" y="3737165"/>
              <a:ext cx="0" cy="2924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/>
          <p:cNvGrpSpPr/>
          <p:nvPr/>
        </p:nvGrpSpPr>
        <p:grpSpPr>
          <a:xfrm>
            <a:off x="791580" y="5044597"/>
            <a:ext cx="1797210" cy="1075062"/>
            <a:chOff x="791580" y="4745279"/>
            <a:chExt cx="1797210" cy="1075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bject 2"/>
                <p:cNvSpPr txBox="1">
                  <a:spLocks noChangeArrowheads="1"/>
                </p:cNvSpPr>
                <p:nvPr/>
              </p:nvSpPr>
              <p:spPr bwMode="auto">
                <a:xfrm>
                  <a:off x="1166632" y="5132283"/>
                  <a:ext cx="1260140" cy="6880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US" altLang="zh-TW" sz="3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36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Cambria Math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TW" sz="3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10</a:t>
                  </a:r>
                  <a:endPara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object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6632" y="5132283"/>
                  <a:ext cx="1260140" cy="6880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739" t="-21239" r="-3382" b="-1946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單箭頭接點 6"/>
            <p:cNvCxnSpPr/>
            <p:nvPr/>
          </p:nvCxnSpPr>
          <p:spPr>
            <a:xfrm flipV="1">
              <a:off x="791580" y="4745279"/>
              <a:ext cx="1797210" cy="344345"/>
            </a:xfrm>
            <a:prstGeom prst="bentConnector3">
              <a:avLst>
                <a:gd name="adj1" fmla="val 10054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796204" y="4810618"/>
              <a:ext cx="0" cy="2924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1871700" y="4810508"/>
              <a:ext cx="0" cy="2924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bject 2"/>
          <p:cNvSpPr txBox="1">
            <a:spLocks noChangeArrowheads="1"/>
          </p:cNvSpPr>
          <p:nvPr/>
        </p:nvSpPr>
        <p:spPr bwMode="auto">
          <a:xfrm>
            <a:off x="3696847" y="4443214"/>
            <a:ext cx="2124236" cy="94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12 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7180"/>
            <a:ext cx="1080120" cy="982481"/>
          </a:xfrm>
          <a:prstGeom prst="rect">
            <a:avLst/>
          </a:prstGeom>
        </p:spPr>
      </p:pic>
      <p:sp>
        <p:nvSpPr>
          <p:cNvPr id="28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387075" y="200819"/>
            <a:ext cx="584525" cy="940288"/>
          </a:xfrm>
          <a:prstGeom prst="rect">
            <a:avLst/>
          </a:prstGeom>
        </p:spPr>
        <p:txBody>
          <a:bodyPr/>
          <a:lstStyle/>
          <a:p>
            <a:r>
              <a:rPr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2</a:t>
            </a:r>
            <a:endParaRPr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942233" y="4033333"/>
            <a:ext cx="657659" cy="1213136"/>
            <a:chOff x="2699792" y="3767992"/>
            <a:chExt cx="657659" cy="1213136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2699792" y="4551660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2699792" y="4110085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993249" y="376799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2993249" y="445790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40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683568" y="548679"/>
            <a:ext cx="7920880" cy="1588871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84684"/>
                <a:ext cx="7344816" cy="1597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小凱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一家人每天喝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公升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鮮</a:t>
                </a:r>
                <a:endPara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奶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天共喝掉幾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公升的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鮮奶？</a:t>
                </a:r>
              </a:p>
            </p:txBody>
          </p:sp>
        </mc:Choice>
        <mc:Fallback xmlns="">
          <p:sp>
            <p:nvSpPr>
              <p:cNvPr id="31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84684"/>
                <a:ext cx="7344816" cy="1597548"/>
              </a:xfrm>
              <a:prstGeom prst="rect">
                <a:avLst/>
              </a:prstGeom>
              <a:blipFill rotWithShape="0">
                <a:blip r:embed="rId2"/>
                <a:stretch>
                  <a:fillRect l="-3821" b="-64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 descr="畫面剪輯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2" y="2195648"/>
            <a:ext cx="623394" cy="649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2"/>
              <p:cNvSpPr txBox="1">
                <a:spLocks noChangeArrowheads="1"/>
              </p:cNvSpPr>
              <p:nvPr/>
            </p:nvSpPr>
            <p:spPr bwMode="auto">
              <a:xfrm>
                <a:off x="683568" y="2972610"/>
                <a:ext cx="4536504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3600" i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TW" sz="3600" i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2972610"/>
                <a:ext cx="4536504" cy="10441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7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22" name="object 2"/>
          <p:cNvSpPr txBox="1">
            <a:spLocks noChangeArrowheads="1"/>
          </p:cNvSpPr>
          <p:nvPr/>
        </p:nvSpPr>
        <p:spPr bwMode="auto">
          <a:xfrm>
            <a:off x="1384475" y="224644"/>
            <a:ext cx="3367545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帶分數乘以整數（積為整數）</a:t>
            </a:r>
          </a:p>
        </p:txBody>
      </p:sp>
      <p:sp>
        <p:nvSpPr>
          <p:cNvPr id="34" name="object 2"/>
          <p:cNvSpPr txBox="1">
            <a:spLocks noChangeArrowheads="1"/>
          </p:cNvSpPr>
          <p:nvPr/>
        </p:nvSpPr>
        <p:spPr bwMode="auto">
          <a:xfrm>
            <a:off x="1259632" y="2251902"/>
            <a:ext cx="7344816" cy="62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小凱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：先把帶分數化成假分數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7180"/>
            <a:ext cx="1080120" cy="982481"/>
          </a:xfrm>
          <a:prstGeom prst="rect">
            <a:avLst/>
          </a:prstGeom>
        </p:spPr>
      </p:pic>
      <p:sp>
        <p:nvSpPr>
          <p:cNvPr id="28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387075" y="200819"/>
            <a:ext cx="584525" cy="940288"/>
          </a:xfrm>
          <a:prstGeom prst="rect">
            <a:avLst/>
          </a:prstGeom>
        </p:spPr>
        <p:txBody>
          <a:bodyPr/>
          <a:lstStyle/>
          <a:p>
            <a:r>
              <a:rPr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2</a:t>
            </a:r>
            <a:endParaRPr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2"/>
              <p:cNvSpPr txBox="1">
                <a:spLocks noChangeArrowheads="1"/>
              </p:cNvSpPr>
              <p:nvPr/>
            </p:nvSpPr>
            <p:spPr bwMode="auto">
              <a:xfrm>
                <a:off x="1961710" y="4016727"/>
                <a:ext cx="1818202" cy="1926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 i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TW" sz="3600" i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zh-TW" altLang="en-US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1710" y="4016727"/>
                <a:ext cx="1818202" cy="19266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2722123" y="3807479"/>
            <a:ext cx="841886" cy="1248331"/>
            <a:chOff x="2699792" y="3532644"/>
            <a:chExt cx="841886" cy="1248331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2699792" y="4351507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2884019" y="3874737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3177476" y="353264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2993249" y="425775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object 2"/>
          <p:cNvSpPr txBox="1">
            <a:spLocks noChangeArrowheads="1"/>
          </p:cNvSpPr>
          <p:nvPr/>
        </p:nvSpPr>
        <p:spPr bwMode="auto">
          <a:xfrm>
            <a:off x="2356069" y="5450070"/>
            <a:ext cx="786997" cy="94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圓角矩形圖說文字 39"/>
              <p:cNvSpPr/>
              <p:nvPr/>
            </p:nvSpPr>
            <p:spPr>
              <a:xfrm>
                <a:off x="3778356" y="2972611"/>
                <a:ext cx="5114124" cy="2333834"/>
              </a:xfrm>
              <a:prstGeom prst="wedgeRoundRectCallout">
                <a:avLst>
                  <a:gd name="adj1" fmla="val -7722"/>
                  <a:gd name="adj2" fmla="val 59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altLang="zh-TW" sz="320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32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TW" sz="3200" i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TW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zh-TW" altLang="en-US" sz="3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5</a:t>
                </a:r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:r>
                  <a:rPr lang="en-US" altLang="zh-TW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</a:t>
                </a:r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可以先約分， </a:t>
                </a:r>
                <a:endParaRPr lang="en-US" altLang="zh-TW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也</a:t>
                </a:r>
                <a:r>
                  <a:rPr lang="zh-TW" alt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可以直接約分成</a:t>
                </a:r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altLang="zh-TW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32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TW" sz="3200" i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圓角矩形圖說文字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356" y="2972611"/>
                <a:ext cx="5114124" cy="2333834"/>
              </a:xfrm>
              <a:prstGeom prst="wedgeRoundRectCallout">
                <a:avLst>
                  <a:gd name="adj1" fmla="val -7722"/>
                  <a:gd name="adj2" fmla="val 59115"/>
                  <a:gd name="adj3" fmla="val 16667"/>
                </a:avLst>
              </a:prstGeom>
              <a:blipFill rotWithShape="0">
                <a:blip r:embed="rId7"/>
                <a:stretch>
                  <a:fillRect l="-593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bject 2"/>
          <p:cNvSpPr txBox="1">
            <a:spLocks noChangeArrowheads="1"/>
          </p:cNvSpPr>
          <p:nvPr/>
        </p:nvSpPr>
        <p:spPr bwMode="auto">
          <a:xfrm>
            <a:off x="6622004" y="5620169"/>
            <a:ext cx="1008112" cy="48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object 2"/>
          <p:cNvSpPr txBox="1">
            <a:spLocks noChangeArrowheads="1"/>
          </p:cNvSpPr>
          <p:nvPr/>
        </p:nvSpPr>
        <p:spPr bwMode="auto">
          <a:xfrm>
            <a:off x="7499262" y="5604142"/>
            <a:ext cx="2124236" cy="61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公升</a:t>
            </a:r>
            <a:endParaRPr lang="en-US" altLang="zh-TW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95" y="5401150"/>
            <a:ext cx="942642" cy="1311738"/>
          </a:xfrm>
          <a:prstGeom prst="rect">
            <a:avLst/>
          </a:prstGeom>
        </p:spPr>
      </p:pic>
      <p:grpSp>
        <p:nvGrpSpPr>
          <p:cNvPr id="45" name="群組 44"/>
          <p:cNvGrpSpPr/>
          <p:nvPr/>
        </p:nvGrpSpPr>
        <p:grpSpPr>
          <a:xfrm>
            <a:off x="7626348" y="4332767"/>
            <a:ext cx="1306298" cy="989706"/>
            <a:chOff x="2719355" y="3828287"/>
            <a:chExt cx="1306298" cy="989706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2719355" y="4388525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>
              <a:off x="3335005" y="4170777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/>
            <p:cNvSpPr txBox="1"/>
            <p:nvPr/>
          </p:nvSpPr>
          <p:spPr>
            <a:xfrm>
              <a:off x="3661451" y="382828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012812" y="429477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1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2"/>
              <p:cNvSpPr txBox="1">
                <a:spLocks noChangeArrowheads="1"/>
              </p:cNvSpPr>
              <p:nvPr/>
            </p:nvSpPr>
            <p:spPr bwMode="auto">
              <a:xfrm>
                <a:off x="863588" y="2316126"/>
                <a:ext cx="4536504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2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36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588" y="2316126"/>
                <a:ext cx="4536504" cy="10441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圓角矩形 32"/>
          <p:cNvSpPr/>
          <p:nvPr/>
        </p:nvSpPr>
        <p:spPr>
          <a:xfrm>
            <a:off x="683568" y="548680"/>
            <a:ext cx="7920880" cy="1633552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7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84684"/>
                <a:ext cx="7344816" cy="1597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有一條緞帶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長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公尺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r>
                  <a:rPr lang="zh-TW" altLang="en-US" sz="36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怡婷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綁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禮物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用去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6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條，是用去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幾公尺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84684"/>
                <a:ext cx="7344816" cy="1597548"/>
              </a:xfrm>
              <a:prstGeom prst="rect">
                <a:avLst/>
              </a:prstGeom>
              <a:blipFill rotWithShape="0">
                <a:blip r:embed="rId3"/>
                <a:stretch>
                  <a:fillRect l="-3821" b="-61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2"/>
          <p:cNvSpPr txBox="1">
            <a:spLocks noChangeArrowheads="1"/>
          </p:cNvSpPr>
          <p:nvPr/>
        </p:nvSpPr>
        <p:spPr bwMode="auto">
          <a:xfrm>
            <a:off x="1384475" y="224644"/>
            <a:ext cx="3367545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帶分數乘以整數（積為分數）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7180"/>
            <a:ext cx="1080120" cy="982481"/>
          </a:xfrm>
          <a:prstGeom prst="rect">
            <a:avLst/>
          </a:prstGeom>
        </p:spPr>
      </p:pic>
      <p:sp>
        <p:nvSpPr>
          <p:cNvPr id="28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387075" y="200819"/>
            <a:ext cx="584525" cy="940288"/>
          </a:xfrm>
          <a:prstGeom prst="rect">
            <a:avLst/>
          </a:prstGeom>
        </p:spPr>
        <p:txBody>
          <a:bodyPr/>
          <a:lstStyle/>
          <a:p>
            <a:r>
              <a:rPr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3</a:t>
            </a:r>
            <a:endParaRPr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2"/>
              <p:cNvSpPr txBox="1">
                <a:spLocks noChangeArrowheads="1"/>
              </p:cNvSpPr>
              <p:nvPr/>
            </p:nvSpPr>
            <p:spPr bwMode="auto">
              <a:xfrm>
                <a:off x="1944758" y="3494136"/>
                <a:ext cx="1818202" cy="969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758" y="3494136"/>
                <a:ext cx="1818202" cy="9691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2465441" y="2324354"/>
            <a:ext cx="1297519" cy="1035888"/>
            <a:chOff x="2710118" y="3748586"/>
            <a:chExt cx="1297519" cy="1035888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2710118" y="4325648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3406663" y="4101933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3643435" y="374858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005548" y="426125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2"/>
              <p:cNvSpPr txBox="1">
                <a:spLocks noChangeArrowheads="1"/>
              </p:cNvSpPr>
              <p:nvPr/>
            </p:nvSpPr>
            <p:spPr bwMode="auto">
              <a:xfrm>
                <a:off x="5112060" y="4283162"/>
                <a:ext cx="4752528" cy="1586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答</a:t>
                </a: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16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公尺</a:t>
                </a:r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</a:t>
                </a: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（</a:t>
                </a:r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16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公尺</a:t>
                </a:r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43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2060" y="4283162"/>
                <a:ext cx="4752528" cy="1586213"/>
              </a:xfrm>
              <a:prstGeom prst="rect">
                <a:avLst/>
              </a:prstGeom>
              <a:blipFill rotWithShape="0">
                <a:blip r:embed="rId6"/>
                <a:stretch>
                  <a:fillRect l="-5905" b="-2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"/>
              <p:cNvSpPr txBox="1">
                <a:spLocks noChangeArrowheads="1"/>
              </p:cNvSpPr>
              <p:nvPr/>
            </p:nvSpPr>
            <p:spPr bwMode="auto">
              <a:xfrm>
                <a:off x="1944758" y="4591692"/>
                <a:ext cx="1818202" cy="969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16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758" y="4591692"/>
                <a:ext cx="1818202" cy="9691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80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3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prstClr val="white"/>
                </a:solidFill>
                <a:latin typeface="Times New Roman" pitchFamily="18" charset="0"/>
                <a:ea typeface="書法中楷（注音一）" pitchFamily="49" charset="-120"/>
              </a:rPr>
              <a:t>7</a:t>
            </a:r>
            <a:endParaRPr kumimoji="0" lang="zh-TW" altLang="en-US" sz="2000" b="1" dirty="0">
              <a:solidFill>
                <a:prstClr val="white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836712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做做看。</a:t>
            </a:r>
          </a:p>
        </p:txBody>
      </p:sp>
      <p:grpSp>
        <p:nvGrpSpPr>
          <p:cNvPr id="34" name="群組 43"/>
          <p:cNvGrpSpPr>
            <a:grpSpLocks/>
          </p:cNvGrpSpPr>
          <p:nvPr/>
        </p:nvGrpSpPr>
        <p:grpSpPr bwMode="auto">
          <a:xfrm>
            <a:off x="251520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35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6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3145" y="1448780"/>
                <a:ext cx="1361270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6</a:t>
                </a:r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5" y="1448780"/>
                <a:ext cx="1361270" cy="980076"/>
              </a:xfrm>
              <a:prstGeom prst="rect">
                <a:avLst/>
              </a:prstGeom>
              <a:blipFill rotWithShape="0">
                <a:blip r:embed="rId2"/>
                <a:stretch>
                  <a:fillRect r="-13004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24"/>
          <p:cNvSpPr>
            <a:spLocks/>
          </p:cNvSpPr>
          <p:nvPr/>
        </p:nvSpPr>
        <p:spPr bwMode="auto">
          <a:xfrm>
            <a:off x="3157185" y="1592796"/>
            <a:ext cx="0" cy="4103687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1" name="群組 43"/>
          <p:cNvGrpSpPr>
            <a:grpSpLocks/>
          </p:cNvGrpSpPr>
          <p:nvPr/>
        </p:nvGrpSpPr>
        <p:grpSpPr bwMode="auto">
          <a:xfrm>
            <a:off x="3293179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22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3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400" b="1" dirty="0" smtClean="0">
                  <a:solidFill>
                    <a:srgbClr val="2BA739"/>
                  </a:solidFill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69175" y="2418748"/>
                <a:ext cx="1390124" cy="97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6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75" y="2418748"/>
                <a:ext cx="1390124" cy="973728"/>
              </a:xfrm>
              <a:prstGeom prst="rect">
                <a:avLst/>
              </a:prstGeom>
              <a:blipFill rotWithShape="0">
                <a:blip r:embed="rId3"/>
                <a:stretch>
                  <a:fillRect r="-12719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608618" y="1448780"/>
                <a:ext cx="1361270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6</a:t>
                </a:r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8" y="1448780"/>
                <a:ext cx="1361270" cy="980076"/>
              </a:xfrm>
              <a:prstGeom prst="rect">
                <a:avLst/>
              </a:prstGeom>
              <a:blipFill rotWithShape="0">
                <a:blip r:embed="rId4"/>
                <a:stretch>
                  <a:fillRect r="-13004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24"/>
          <p:cNvSpPr>
            <a:spLocks/>
          </p:cNvSpPr>
          <p:nvPr/>
        </p:nvSpPr>
        <p:spPr bwMode="auto">
          <a:xfrm>
            <a:off x="5983179" y="1592796"/>
            <a:ext cx="0" cy="4103687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53" name="群組 43"/>
          <p:cNvGrpSpPr>
            <a:grpSpLocks/>
          </p:cNvGrpSpPr>
          <p:nvPr/>
        </p:nvGrpSpPr>
        <p:grpSpPr bwMode="auto">
          <a:xfrm>
            <a:off x="6120172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54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55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400" b="1" dirty="0" smtClean="0">
                  <a:solidFill>
                    <a:srgbClr val="2BA739"/>
                  </a:solidFill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3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6435611" y="1448780"/>
                <a:ext cx="1592103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3</m:t>
                    </m:r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12</a:t>
                </a:r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11" y="1448780"/>
                <a:ext cx="1592103" cy="980076"/>
              </a:xfrm>
              <a:prstGeom prst="rect">
                <a:avLst/>
              </a:prstGeom>
              <a:blipFill rotWithShape="0">
                <a:blip r:embed="rId5"/>
                <a:stretch>
                  <a:fillRect r="-11111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69175" y="3584907"/>
                <a:ext cx="6751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7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75" y="3584907"/>
                <a:ext cx="675185" cy="646331"/>
              </a:xfrm>
              <a:prstGeom prst="rect">
                <a:avLst/>
              </a:prstGeom>
              <a:blipFill rotWithShape="0">
                <a:blip r:embed="rId6"/>
                <a:stretch>
                  <a:fillRect t="-15094" r="-27027" b="-339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/>
          <p:cNvGrpSpPr/>
          <p:nvPr/>
        </p:nvGrpSpPr>
        <p:grpSpPr>
          <a:xfrm>
            <a:off x="935596" y="2559311"/>
            <a:ext cx="1255286" cy="1004833"/>
            <a:chOff x="935596" y="2559311"/>
            <a:chExt cx="1255286" cy="1004833"/>
          </a:xfrm>
        </p:grpSpPr>
        <p:cxnSp>
          <p:nvCxnSpPr>
            <p:cNvPr id="3" name="直線接點 2"/>
            <p:cNvCxnSpPr>
              <a:endCxn id="50" idx="2"/>
            </p:cNvCxnSpPr>
            <p:nvPr/>
          </p:nvCxnSpPr>
          <p:spPr>
            <a:xfrm>
              <a:off x="935596" y="3094420"/>
              <a:ext cx="328641" cy="2980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1612143" y="2796560"/>
              <a:ext cx="328641" cy="2980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字方塊 4"/>
            <p:cNvSpPr txBox="1"/>
            <p:nvPr/>
          </p:nvSpPr>
          <p:spPr>
            <a:xfrm>
              <a:off x="1226428" y="304092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826680" y="2559311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585268" y="2418748"/>
                <a:ext cx="1390124" cy="97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6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268" y="2418748"/>
                <a:ext cx="1390124" cy="973728"/>
              </a:xfrm>
              <a:prstGeom prst="rect">
                <a:avLst/>
              </a:prstGeom>
              <a:blipFill rotWithShape="0">
                <a:blip r:embed="rId7"/>
                <a:stretch>
                  <a:fillRect r="-12719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585268" y="3584907"/>
                <a:ext cx="90601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10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268" y="3584907"/>
                <a:ext cx="906017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15094" r="-20134" b="-339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/>
          <p:cNvGrpSpPr/>
          <p:nvPr/>
        </p:nvGrpSpPr>
        <p:grpSpPr>
          <a:xfrm>
            <a:off x="3951689" y="2559311"/>
            <a:ext cx="1255286" cy="1004833"/>
            <a:chOff x="3951689" y="2559311"/>
            <a:chExt cx="1255286" cy="1004833"/>
          </a:xfrm>
        </p:grpSpPr>
        <p:cxnSp>
          <p:nvCxnSpPr>
            <p:cNvPr id="31" name="直線接點 30"/>
            <p:cNvCxnSpPr>
              <a:endCxn id="29" idx="2"/>
            </p:cNvCxnSpPr>
            <p:nvPr/>
          </p:nvCxnSpPr>
          <p:spPr>
            <a:xfrm>
              <a:off x="3951689" y="3094420"/>
              <a:ext cx="328641" cy="2980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4628236" y="2796560"/>
              <a:ext cx="328641" cy="2980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242521" y="304092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4842773" y="2559311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401148" y="2418748"/>
                <a:ext cx="1851789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12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148" y="2418748"/>
                <a:ext cx="1851789" cy="980076"/>
              </a:xfrm>
              <a:prstGeom prst="rect">
                <a:avLst/>
              </a:prstGeom>
              <a:blipFill rotWithShape="0">
                <a:blip r:embed="rId9"/>
                <a:stretch>
                  <a:fillRect r="-9539" b="-9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401148" y="3501008"/>
                <a:ext cx="2959384" cy="974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81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148" y="3501008"/>
                <a:ext cx="2959384" cy="9746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6872013" y="2485066"/>
            <a:ext cx="1563025" cy="1079078"/>
            <a:chOff x="6872013" y="2485066"/>
            <a:chExt cx="1563025" cy="1079078"/>
          </a:xfrm>
        </p:grpSpPr>
        <p:cxnSp>
          <p:nvCxnSpPr>
            <p:cNvPr id="42" name="直線接點 41"/>
            <p:cNvCxnSpPr/>
            <p:nvPr/>
          </p:nvCxnSpPr>
          <p:spPr>
            <a:xfrm>
              <a:off x="6872013" y="3065596"/>
              <a:ext cx="372667" cy="2452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7715544" y="2760596"/>
              <a:ext cx="479390" cy="38037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/>
            <p:cNvSpPr txBox="1"/>
            <p:nvPr/>
          </p:nvSpPr>
          <p:spPr>
            <a:xfrm>
              <a:off x="7212068" y="304092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8070836" y="248506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435611" y="4401108"/>
                <a:ext cx="2959384" cy="1862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=40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 </a:t>
                </a:r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（</a:t>
                </a:r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40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11" y="4401108"/>
                <a:ext cx="2959384" cy="1862433"/>
              </a:xfrm>
              <a:prstGeom prst="rect">
                <a:avLst/>
              </a:prstGeom>
              <a:blipFill rotWithShape="0">
                <a:blip r:embed="rId11"/>
                <a:stretch>
                  <a:fillRect l="-6392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13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4" grpId="0"/>
      <p:bldP spid="29" grpId="0"/>
      <p:bldP spid="30" grpId="0"/>
      <p:bldP spid="40" grpId="0"/>
      <p:bldP spid="41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4946" y1="506" x2="95668" y2="75190"/>
                        <a14:foregroundMark x1="2527" y1="759" x2="2527" y2="7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139" y="-119468"/>
            <a:ext cx="770400" cy="1098585"/>
          </a:xfrm>
          <a:prstGeom prst="rect">
            <a:avLst/>
          </a:prstGeom>
        </p:spPr>
      </p:pic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8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392" name="文字方塊 2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223628" y="143022"/>
            <a:ext cx="4315627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lnSpc>
                <a:spcPts val="4200"/>
              </a:lnSpc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整數乘以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endParaRPr kumimoji="0"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27230" y="56066"/>
            <a:ext cx="1229491" cy="76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1-2</a:t>
            </a:r>
            <a:endParaRPr kumimoji="0" lang="zh-TW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683568" y="1257097"/>
            <a:ext cx="7920880" cy="690287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object 2"/>
          <p:cNvSpPr txBox="1">
            <a:spLocks noChangeArrowheads="1"/>
          </p:cNvSpPr>
          <p:nvPr/>
        </p:nvSpPr>
        <p:spPr bwMode="auto">
          <a:xfrm>
            <a:off x="1384475" y="933061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整數乘以單位</a:t>
            </a:r>
            <a:r>
              <a:rPr lang="zh-TW" altLang="en-US" dirty="0" smtClean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分數</a:t>
            </a:r>
            <a:endParaRPr lang="zh-TW" altLang="en-US" dirty="0">
              <a:solidFill>
                <a:srgbClr val="1566B0"/>
              </a:solidFill>
              <a:latin typeface="標楷體" panose="03000509000000000000" pitchFamily="65" charset="-120"/>
              <a:ea typeface="標楷體" panose="03000509000000000000" pitchFamily="65" charset="-120"/>
              <a:cs typeface="新細明體" pitchFamily="18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57114"/>
            <a:ext cx="1080120" cy="982481"/>
          </a:xfrm>
          <a:prstGeom prst="rect">
            <a:avLst/>
          </a:prstGeom>
        </p:spPr>
      </p:pic>
      <p:sp>
        <p:nvSpPr>
          <p:cNvPr id="28" name="內容版面配置區 4"/>
          <p:cNvSpPr txBox="1">
            <a:spLocks/>
          </p:cNvSpPr>
          <p:nvPr/>
        </p:nvSpPr>
        <p:spPr bwMode="auto">
          <a:xfrm>
            <a:off x="387075" y="900753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976998" y="4254919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盒有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36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盒是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盒的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36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4×2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4" name="object 2"/>
          <p:cNvSpPr txBox="1">
            <a:spLocks noChangeArrowheads="1"/>
          </p:cNvSpPr>
          <p:nvPr/>
        </p:nvSpPr>
        <p:spPr bwMode="auto">
          <a:xfrm>
            <a:off x="1259632" y="1329105"/>
            <a:ext cx="7884368" cy="66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盒月餅有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個。</a:t>
            </a:r>
          </a:p>
        </p:txBody>
      </p:sp>
      <p:sp>
        <p:nvSpPr>
          <p:cNvPr id="35" name="矩形 34"/>
          <p:cNvSpPr/>
          <p:nvPr/>
        </p:nvSpPr>
        <p:spPr>
          <a:xfrm>
            <a:off x="871340" y="2031763"/>
            <a:ext cx="7596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Arial" charset="0"/>
            </a:pPr>
            <a:r>
              <a:rPr lang="en-US" altLang="zh-TW" sz="3600" dirty="0" smtClean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sz="3600" dirty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盒月餅有幾個？</a:t>
            </a:r>
          </a:p>
        </p:txBody>
      </p:sp>
      <p:grpSp>
        <p:nvGrpSpPr>
          <p:cNvPr id="36" name="群組 35"/>
          <p:cNvGrpSpPr/>
          <p:nvPr/>
        </p:nvGrpSpPr>
        <p:grpSpPr>
          <a:xfrm>
            <a:off x="515152" y="2139243"/>
            <a:ext cx="356188" cy="461665"/>
            <a:chOff x="647564" y="2751311"/>
            <a:chExt cx="356188" cy="461665"/>
          </a:xfrm>
        </p:grpSpPr>
        <p:sp>
          <p:nvSpPr>
            <p:cNvPr id="37" name="橢圓 36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50" y="2736000"/>
            <a:ext cx="3455876" cy="1446707"/>
          </a:xfrm>
          <a:prstGeom prst="rect">
            <a:avLst/>
          </a:prstGeom>
        </p:spPr>
      </p:pic>
      <p:sp>
        <p:nvSpPr>
          <p:cNvPr id="41" name="object 2"/>
          <p:cNvSpPr txBox="1">
            <a:spLocks noChangeArrowheads="1"/>
          </p:cNvSpPr>
          <p:nvPr/>
        </p:nvSpPr>
        <p:spPr bwMode="auto">
          <a:xfrm>
            <a:off x="6786890" y="5661791"/>
            <a:ext cx="1008112" cy="60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2" name="object 2"/>
          <p:cNvSpPr txBox="1">
            <a:spLocks noChangeArrowheads="1"/>
          </p:cNvSpPr>
          <p:nvPr/>
        </p:nvSpPr>
        <p:spPr bwMode="auto">
          <a:xfrm>
            <a:off x="7704348" y="5652186"/>
            <a:ext cx="900100" cy="61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endParaRPr lang="en-US" altLang="zh-TW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8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683568" y="540994"/>
            <a:ext cx="7920880" cy="690287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object 2"/>
          <p:cNvSpPr txBox="1">
            <a:spLocks noChangeArrowheads="1"/>
          </p:cNvSpPr>
          <p:nvPr/>
        </p:nvSpPr>
        <p:spPr bwMode="auto">
          <a:xfrm>
            <a:off x="1384475" y="216958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整數乘以單位分數</a:t>
            </a: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011"/>
            <a:ext cx="1080120" cy="982481"/>
          </a:xfrm>
          <a:prstGeom prst="rect">
            <a:avLst/>
          </a:prstGeom>
        </p:spPr>
      </p:pic>
      <p:sp>
        <p:nvSpPr>
          <p:cNvPr id="39" name="內容版面配置區 4"/>
          <p:cNvSpPr txBox="1">
            <a:spLocks/>
          </p:cNvSpPr>
          <p:nvPr/>
        </p:nvSpPr>
        <p:spPr bwMode="auto">
          <a:xfrm>
            <a:off x="387075" y="184650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0" name="object 2"/>
          <p:cNvSpPr txBox="1">
            <a:spLocks noChangeArrowheads="1"/>
          </p:cNvSpPr>
          <p:nvPr/>
        </p:nvSpPr>
        <p:spPr bwMode="auto">
          <a:xfrm>
            <a:off x="1259632" y="613002"/>
            <a:ext cx="7884368" cy="66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盒月餅有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871340" y="1315660"/>
                <a:ext cx="7596844" cy="974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charset="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0864A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0864A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0864A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>
                    <a:solidFill>
                      <a:srgbClr val="0864A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盒月餅有幾個？</a:t>
                </a: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40" y="1315660"/>
                <a:ext cx="7596844" cy="974690"/>
              </a:xfrm>
              <a:prstGeom prst="rect">
                <a:avLst/>
              </a:prstGeom>
              <a:blipFill rotWithShape="0">
                <a:blip r:embed="rId3"/>
                <a:stretch>
                  <a:fillRect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/>
          <p:cNvGrpSpPr/>
          <p:nvPr/>
        </p:nvGrpSpPr>
        <p:grpSpPr>
          <a:xfrm>
            <a:off x="515152" y="1658232"/>
            <a:ext cx="356188" cy="461665"/>
            <a:chOff x="647564" y="2751311"/>
            <a:chExt cx="356188" cy="461665"/>
          </a:xfrm>
        </p:grpSpPr>
        <p:sp>
          <p:nvSpPr>
            <p:cNvPr id="44" name="橢圓 43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0" y="2374729"/>
            <a:ext cx="3460452" cy="940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976998" y="3506628"/>
                <a:ext cx="3647152" cy="2411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盒有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</a:t>
                </a:r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endParaRPr lang="en-US" altLang="zh-TW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</a:t>
                </a:r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倍。</a:t>
                </a:r>
                <a:endParaRPr lang="en-US" altLang="zh-TW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98" y="3506628"/>
                <a:ext cx="3647152" cy="2411045"/>
              </a:xfrm>
              <a:prstGeom prst="rect">
                <a:avLst/>
              </a:prstGeom>
              <a:blipFill rotWithShape="0">
                <a:blip r:embed="rId5"/>
                <a:stretch>
                  <a:fillRect l="-5008" t="-4040" r="-4674" b="-35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2"/>
          <p:cNvSpPr txBox="1">
            <a:spLocks noChangeArrowheads="1"/>
          </p:cNvSpPr>
          <p:nvPr/>
        </p:nvSpPr>
        <p:spPr bwMode="auto">
          <a:xfrm>
            <a:off x="6786890" y="5661791"/>
            <a:ext cx="1008112" cy="60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9" name="object 2"/>
          <p:cNvSpPr txBox="1">
            <a:spLocks noChangeArrowheads="1"/>
          </p:cNvSpPr>
          <p:nvPr/>
        </p:nvSpPr>
        <p:spPr bwMode="auto">
          <a:xfrm>
            <a:off x="7704348" y="5652186"/>
            <a:ext cx="900100" cy="61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endParaRPr lang="en-US" altLang="zh-TW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圓角矩形圖說文字 49"/>
              <p:cNvSpPr/>
              <p:nvPr/>
            </p:nvSpPr>
            <p:spPr>
              <a:xfrm>
                <a:off x="4546694" y="2323420"/>
                <a:ext cx="4057754" cy="1735881"/>
              </a:xfrm>
              <a:prstGeom prst="wedgeRoundRectCallout">
                <a:avLst>
                  <a:gd name="adj1" fmla="val -23"/>
                  <a:gd name="adj2" fmla="val 7096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也是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</a:t>
                </a:r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的一半</a:t>
                </a:r>
                <a:endParaRPr lang="en-US" altLang="zh-TW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，可以用</a:t>
                </a:r>
                <a:r>
                  <a:rPr lang="en-US" altLang="zh-TW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4÷2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來算。</a:t>
                </a:r>
              </a:p>
            </p:txBody>
          </p:sp>
        </mc:Choice>
        <mc:Fallback xmlns="">
          <p:sp>
            <p:nvSpPr>
              <p:cNvPr id="50" name="圓角矩形圖說文字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694" y="2323420"/>
                <a:ext cx="4057754" cy="1735881"/>
              </a:xfrm>
              <a:prstGeom prst="wedgeRoundRectCallout">
                <a:avLst>
                  <a:gd name="adj1" fmla="val -23"/>
                  <a:gd name="adj2" fmla="val 70967"/>
                  <a:gd name="adj3" fmla="val 16667"/>
                </a:avLst>
              </a:prstGeom>
              <a:blipFill rotWithShape="0">
                <a:blip r:embed="rId6"/>
                <a:stretch>
                  <a:fillRect l="-2242" r="-6577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10" y="3917429"/>
            <a:ext cx="1156853" cy="15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393 61"/>
          <p:cNvSpPr txBox="1">
            <a:spLocks noChangeArrowheads="1"/>
          </p:cNvSpPr>
          <p:nvPr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sp>
        <p:nvSpPr>
          <p:cNvPr id="3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4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9" y="1256064"/>
            <a:ext cx="8820471" cy="4192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8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683568" y="540994"/>
            <a:ext cx="7920880" cy="690287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object 2"/>
          <p:cNvSpPr txBox="1">
            <a:spLocks noChangeArrowheads="1"/>
          </p:cNvSpPr>
          <p:nvPr/>
        </p:nvSpPr>
        <p:spPr bwMode="auto">
          <a:xfrm>
            <a:off x="1384475" y="216958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整數乘以單位分數</a:t>
            </a: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011"/>
            <a:ext cx="1080120" cy="982481"/>
          </a:xfrm>
          <a:prstGeom prst="rect">
            <a:avLst/>
          </a:prstGeom>
        </p:spPr>
      </p:pic>
      <p:sp>
        <p:nvSpPr>
          <p:cNvPr id="39" name="內容版面配置區 4"/>
          <p:cNvSpPr txBox="1">
            <a:spLocks/>
          </p:cNvSpPr>
          <p:nvPr/>
        </p:nvSpPr>
        <p:spPr bwMode="auto">
          <a:xfrm>
            <a:off x="387075" y="184650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0" name="object 2"/>
          <p:cNvSpPr txBox="1">
            <a:spLocks noChangeArrowheads="1"/>
          </p:cNvSpPr>
          <p:nvPr/>
        </p:nvSpPr>
        <p:spPr bwMode="auto">
          <a:xfrm>
            <a:off x="1259632" y="613002"/>
            <a:ext cx="7884368" cy="66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盒月餅有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871340" y="1315660"/>
                <a:ext cx="7596844" cy="974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charset="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0864A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0864A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0864A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>
                    <a:solidFill>
                      <a:srgbClr val="0864A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盒月餅有幾個？</a:t>
                </a: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40" y="1315660"/>
                <a:ext cx="7596844" cy="974690"/>
              </a:xfrm>
              <a:prstGeom prst="rect">
                <a:avLst/>
              </a:prstGeom>
              <a:blipFill rotWithShape="0">
                <a:blip r:embed="rId3"/>
                <a:stretch>
                  <a:fillRect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/>
          <p:cNvGrpSpPr/>
          <p:nvPr/>
        </p:nvGrpSpPr>
        <p:grpSpPr>
          <a:xfrm>
            <a:off x="515152" y="1658232"/>
            <a:ext cx="356188" cy="461665"/>
            <a:chOff x="647564" y="2751311"/>
            <a:chExt cx="356188" cy="461665"/>
          </a:xfrm>
        </p:grpSpPr>
        <p:sp>
          <p:nvSpPr>
            <p:cNvPr id="44" name="橢圓 43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976998" y="3848451"/>
                <a:ext cx="3647152" cy="2421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盒有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</a:t>
                </a:r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endParaRPr lang="en-US" altLang="zh-TW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</a:t>
                </a:r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倍。</a:t>
                </a:r>
                <a:endParaRPr lang="en-US" altLang="zh-TW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98" y="3848451"/>
                <a:ext cx="3647152" cy="2421817"/>
              </a:xfrm>
              <a:prstGeom prst="rect">
                <a:avLst/>
              </a:prstGeom>
              <a:blipFill rotWithShape="0">
                <a:blip r:embed="rId4"/>
                <a:stretch>
                  <a:fillRect l="-5008" t="-4020" r="-4674" b="-3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2"/>
          <p:cNvSpPr txBox="1">
            <a:spLocks noChangeArrowheads="1"/>
          </p:cNvSpPr>
          <p:nvPr/>
        </p:nvSpPr>
        <p:spPr bwMode="auto">
          <a:xfrm>
            <a:off x="6642875" y="5589783"/>
            <a:ext cx="1008112" cy="60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2"/>
              <p:cNvSpPr txBox="1">
                <a:spLocks noChangeArrowheads="1"/>
              </p:cNvSpPr>
              <p:nvPr/>
            </p:nvSpPr>
            <p:spPr bwMode="auto">
              <a:xfrm>
                <a:off x="7560333" y="5337212"/>
                <a:ext cx="1620180" cy="855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60333" y="5337212"/>
                <a:ext cx="1620180" cy="855035"/>
              </a:xfrm>
              <a:prstGeom prst="rect">
                <a:avLst/>
              </a:prstGeom>
              <a:blipFill rotWithShape="0">
                <a:blip r:embed="rId5"/>
                <a:stretch>
                  <a:fillRect l="-16917" b="-207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圓角矩形圖說文字 49"/>
              <p:cNvSpPr/>
              <p:nvPr/>
            </p:nvSpPr>
            <p:spPr>
              <a:xfrm>
                <a:off x="4546694" y="1657020"/>
                <a:ext cx="3949606" cy="2169940"/>
              </a:xfrm>
              <a:prstGeom prst="wedgeRoundRectCallout">
                <a:avLst>
                  <a:gd name="adj1" fmla="val -23"/>
                  <a:gd name="adj2" fmla="val 7096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也是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個平分 成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份的其中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份， 可以用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4÷3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來算</a:t>
                </a:r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50" name="圓角矩形圖說文字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694" y="1657020"/>
                <a:ext cx="3949606" cy="2169940"/>
              </a:xfrm>
              <a:prstGeom prst="wedgeRoundRectCallout">
                <a:avLst>
                  <a:gd name="adj1" fmla="val -23"/>
                  <a:gd name="adj2" fmla="val 70967"/>
                  <a:gd name="adj3" fmla="val 16667"/>
                </a:avLst>
              </a:prstGeom>
              <a:blipFill rotWithShape="0">
                <a:blip r:embed="rId6"/>
                <a:stretch>
                  <a:fillRect l="-1687" r="-4448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40" y="2386567"/>
            <a:ext cx="3455332" cy="11842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44" y="3704246"/>
            <a:ext cx="1190604" cy="154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8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15480" y="2168860"/>
                <a:ext cx="7380820" cy="1857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說說看，4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4÷2答案一樣嗎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？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4÷3答案一樣嗎？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480" y="2168860"/>
                <a:ext cx="7380820" cy="1857047"/>
              </a:xfrm>
              <a:prstGeom prst="rect">
                <a:avLst/>
              </a:prstGeom>
              <a:blipFill rotWithShape="0">
                <a:blip r:embed="rId2"/>
                <a:stretch>
                  <a:fillRect l="-2560"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51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prstClr val="white"/>
                </a:solidFill>
                <a:latin typeface="Times New Roman" pitchFamily="18" charset="0"/>
                <a:ea typeface="書法中楷（注音一）" pitchFamily="49" charset="-120"/>
              </a:rPr>
              <a:t>8</a:t>
            </a:r>
            <a:endParaRPr kumimoji="0" lang="zh-TW" altLang="en-US" sz="2000" b="1" dirty="0">
              <a:solidFill>
                <a:prstClr val="white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836712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做做看。</a:t>
            </a:r>
          </a:p>
        </p:txBody>
      </p:sp>
      <p:grpSp>
        <p:nvGrpSpPr>
          <p:cNvPr id="34" name="群組 43"/>
          <p:cNvGrpSpPr>
            <a:grpSpLocks/>
          </p:cNvGrpSpPr>
          <p:nvPr/>
        </p:nvGrpSpPr>
        <p:grpSpPr bwMode="auto">
          <a:xfrm>
            <a:off x="251520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35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6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3145" y="1448780"/>
                <a:ext cx="877163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8×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5" y="1448780"/>
                <a:ext cx="877163" cy="974690"/>
              </a:xfrm>
              <a:prstGeom prst="rect">
                <a:avLst/>
              </a:prstGeom>
              <a:blipFill rotWithShape="0">
                <a:blip r:embed="rId2"/>
                <a:stretch>
                  <a:fillRect l="-21528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24"/>
          <p:cNvSpPr>
            <a:spLocks/>
          </p:cNvSpPr>
          <p:nvPr/>
        </p:nvSpPr>
        <p:spPr bwMode="auto">
          <a:xfrm>
            <a:off x="3157185" y="1592796"/>
            <a:ext cx="0" cy="4103687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1" name="群組 43"/>
          <p:cNvGrpSpPr>
            <a:grpSpLocks/>
          </p:cNvGrpSpPr>
          <p:nvPr/>
        </p:nvGrpSpPr>
        <p:grpSpPr bwMode="auto">
          <a:xfrm>
            <a:off x="3293179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22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3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400" b="1" dirty="0" smtClean="0">
                  <a:solidFill>
                    <a:srgbClr val="2BA739"/>
                  </a:solidFill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608618" y="1448780"/>
                <a:ext cx="1107996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42×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8" y="1448780"/>
                <a:ext cx="1107996" cy="980974"/>
              </a:xfrm>
              <a:prstGeom prst="rect">
                <a:avLst/>
              </a:prstGeom>
              <a:blipFill rotWithShape="0">
                <a:blip r:embed="rId3"/>
                <a:stretch>
                  <a:fillRect l="-17033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24"/>
          <p:cNvSpPr>
            <a:spLocks/>
          </p:cNvSpPr>
          <p:nvPr/>
        </p:nvSpPr>
        <p:spPr bwMode="auto">
          <a:xfrm>
            <a:off x="5983179" y="1592796"/>
            <a:ext cx="0" cy="4103687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53" name="群組 43"/>
          <p:cNvGrpSpPr>
            <a:grpSpLocks/>
          </p:cNvGrpSpPr>
          <p:nvPr/>
        </p:nvGrpSpPr>
        <p:grpSpPr bwMode="auto">
          <a:xfrm>
            <a:off x="6120172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54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55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400" b="1" dirty="0" smtClean="0">
                  <a:solidFill>
                    <a:srgbClr val="2BA739"/>
                  </a:solidFill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3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6435611" y="1448780"/>
                <a:ext cx="110799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63×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11" y="1448780"/>
                <a:ext cx="1107996" cy="980076"/>
              </a:xfrm>
              <a:prstGeom prst="rect">
                <a:avLst/>
              </a:prstGeom>
              <a:blipFill rotWithShape="0">
                <a:blip r:embed="rId4"/>
                <a:stretch>
                  <a:fillRect l="-17127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305607" y="1479281"/>
                <a:ext cx="877163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607" y="1479281"/>
                <a:ext cx="877163" cy="980974"/>
              </a:xfrm>
              <a:prstGeom prst="rect">
                <a:avLst/>
              </a:prstGeom>
              <a:blipFill rotWithShape="0">
                <a:blip r:embed="rId6"/>
                <a:stretch>
                  <a:fillRect l="-20833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/>
          <p:cNvGrpSpPr/>
          <p:nvPr/>
        </p:nvGrpSpPr>
        <p:grpSpPr>
          <a:xfrm>
            <a:off x="5177858" y="1295182"/>
            <a:ext cx="709566" cy="1319757"/>
            <a:chOff x="3913880" y="2244387"/>
            <a:chExt cx="709566" cy="1319757"/>
          </a:xfrm>
        </p:grpSpPr>
        <p:cxnSp>
          <p:nvCxnSpPr>
            <p:cNvPr id="31" name="直線接點 30"/>
            <p:cNvCxnSpPr/>
            <p:nvPr/>
          </p:nvCxnSpPr>
          <p:spPr>
            <a:xfrm>
              <a:off x="3951689" y="3094420"/>
              <a:ext cx="328641" cy="2980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3913880" y="2578390"/>
              <a:ext cx="328641" cy="2980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242521" y="304092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4259244" y="224438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7519007" y="1443394"/>
                <a:ext cx="1098378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63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007" y="1443394"/>
                <a:ext cx="1098378" cy="98007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595444" y="1479281"/>
                <a:ext cx="110799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44" y="1479281"/>
                <a:ext cx="1107996" cy="980076"/>
              </a:xfrm>
              <a:prstGeom prst="rect">
                <a:avLst/>
              </a:prstGeom>
              <a:blipFill rotWithShape="0">
                <a:blip r:embed="rId11"/>
                <a:stretch>
                  <a:fillRect l="-17033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4595444" y="2567754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7519007" y="2470829"/>
                <a:ext cx="1098378" cy="97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7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007" y="2470829"/>
                <a:ext cx="1098378" cy="97372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58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0" grpId="0"/>
      <p:bldP spid="39" grpId="0"/>
      <p:bldP spid="46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9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683568" y="540994"/>
            <a:ext cx="7920880" cy="1633046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object 2"/>
          <p:cNvSpPr txBox="1">
            <a:spLocks noChangeArrowheads="1"/>
          </p:cNvSpPr>
          <p:nvPr/>
        </p:nvSpPr>
        <p:spPr bwMode="auto">
          <a:xfrm>
            <a:off x="1384475" y="216958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整數乘以真分數</a:t>
            </a: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011"/>
            <a:ext cx="1080120" cy="982481"/>
          </a:xfrm>
          <a:prstGeom prst="rect">
            <a:avLst/>
          </a:prstGeom>
        </p:spPr>
      </p:pic>
      <p:sp>
        <p:nvSpPr>
          <p:cNvPr id="39" name="內容版面配置區 4"/>
          <p:cNvSpPr txBox="1">
            <a:spLocks/>
          </p:cNvSpPr>
          <p:nvPr/>
        </p:nvSpPr>
        <p:spPr bwMode="auto">
          <a:xfrm>
            <a:off x="387075" y="184650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2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613002"/>
                <a:ext cx="7884368" cy="1103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一盒鳳梨酥有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24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有幾塊？</a:t>
                </a:r>
              </a:p>
            </p:txBody>
          </p:sp>
        </mc:Choice>
        <mc:Fallback xmlns="">
          <p:sp>
            <p:nvSpPr>
              <p:cNvPr id="4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613002"/>
                <a:ext cx="7884368" cy="1103168"/>
              </a:xfrm>
              <a:prstGeom prst="rect">
                <a:avLst/>
              </a:prstGeom>
              <a:blipFill rotWithShape="0">
                <a:blip r:embed="rId3"/>
                <a:stretch>
                  <a:fillRect l="-3558" t="-13260" b="-430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976998" y="2106942"/>
                <a:ext cx="2040170" cy="3586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24×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24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en-US" altLang="zh-TW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98" y="2106942"/>
                <a:ext cx="2040170" cy="3586623"/>
              </a:xfrm>
              <a:prstGeom prst="rect">
                <a:avLst/>
              </a:prstGeom>
              <a:blipFill rotWithShape="0">
                <a:blip r:embed="rId4"/>
                <a:stretch>
                  <a:fillRect l="-8955" b="-2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2"/>
          <p:cNvSpPr txBox="1">
            <a:spLocks noChangeArrowheads="1"/>
          </p:cNvSpPr>
          <p:nvPr/>
        </p:nvSpPr>
        <p:spPr bwMode="auto">
          <a:xfrm>
            <a:off x="6642875" y="5589783"/>
            <a:ext cx="1008112" cy="60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9" name="object 2"/>
          <p:cNvSpPr txBox="1">
            <a:spLocks noChangeArrowheads="1"/>
          </p:cNvSpPr>
          <p:nvPr/>
        </p:nvSpPr>
        <p:spPr bwMode="auto">
          <a:xfrm>
            <a:off x="7488324" y="5545581"/>
            <a:ext cx="1620180" cy="61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塊</a:t>
            </a:r>
            <a:endParaRPr lang="en-US" altLang="zh-TW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圓角矩形圖說文字 49"/>
              <p:cNvSpPr/>
              <p:nvPr/>
            </p:nvSpPr>
            <p:spPr>
              <a:xfrm>
                <a:off x="2794290" y="2263654"/>
                <a:ext cx="5182715" cy="2693270"/>
              </a:xfrm>
              <a:prstGeom prst="wedgeRoundRectCallout">
                <a:avLst>
                  <a:gd name="adj1" fmla="val -23"/>
                  <a:gd name="adj2" fmla="val 7096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盒有（</a:t>
                </a:r>
                <a:r>
                  <a:rPr lang="en-US" altLang="zh-TW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24</a:t>
                </a:r>
                <a:r>
                  <a:rPr lang="en-US" altLang="zh-TW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r>
                  <a:rPr lang="zh-TW" alt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塊，</a:t>
                </a:r>
                <a:endParaRPr lang="en-US" altLang="zh-TW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</a:t>
                </a:r>
                <a:r>
                  <a:rPr lang="zh-TW" alt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</a:t>
                </a:r>
                <a:r>
                  <a:rPr lang="en-US" altLang="zh-TW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盒，所以</a:t>
                </a:r>
                <a:endParaRPr lang="en-US" altLang="zh-TW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24×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×2</a:t>
                </a:r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24</m:t>
                        </m:r>
                        <m:r>
                          <m:rPr>
                            <m:nor/>
                          </m:rPr>
                          <a:rPr lang="en-US" altLang="zh-TW" sz="3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50" name="圓角矩形圖說文字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290" y="2263654"/>
                <a:ext cx="5182715" cy="2693270"/>
              </a:xfrm>
              <a:prstGeom prst="wedgeRoundRectCallout">
                <a:avLst>
                  <a:gd name="adj1" fmla="val -23"/>
                  <a:gd name="adj2" fmla="val 70967"/>
                  <a:gd name="adj3" fmla="val 16667"/>
                </a:avLst>
              </a:prstGeom>
              <a:blipFill rotWithShape="0">
                <a:blip r:embed="rId5"/>
                <a:stretch>
                  <a:fillRect l="-234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19" y="921281"/>
            <a:ext cx="2807804" cy="872471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1217794" y="3484227"/>
            <a:ext cx="1238737" cy="1400120"/>
            <a:chOff x="3367986" y="2164024"/>
            <a:chExt cx="1238737" cy="1400120"/>
          </a:xfrm>
        </p:grpSpPr>
        <p:cxnSp>
          <p:nvCxnSpPr>
            <p:cNvPr id="21" name="直線接點 20"/>
            <p:cNvCxnSpPr/>
            <p:nvPr/>
          </p:nvCxnSpPr>
          <p:spPr>
            <a:xfrm>
              <a:off x="3951689" y="3094420"/>
              <a:ext cx="328641" cy="2980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3715330" y="2531140"/>
              <a:ext cx="400679" cy="36339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4242521" y="304092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67986" y="216402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object 2"/>
          <p:cNvSpPr txBox="1">
            <a:spLocks noChangeArrowheads="1"/>
          </p:cNvSpPr>
          <p:nvPr/>
        </p:nvSpPr>
        <p:spPr bwMode="auto">
          <a:xfrm>
            <a:off x="1646441" y="4924364"/>
            <a:ext cx="1620180" cy="8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endParaRPr lang="en-US" altLang="zh-TW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07" y="4674356"/>
            <a:ext cx="1192047" cy="149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9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683568" y="540994"/>
            <a:ext cx="7920880" cy="1633046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object 2"/>
          <p:cNvSpPr txBox="1">
            <a:spLocks noChangeArrowheads="1"/>
          </p:cNvSpPr>
          <p:nvPr/>
        </p:nvSpPr>
        <p:spPr bwMode="auto">
          <a:xfrm>
            <a:off x="1384475" y="216958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整數乘以帶分數</a:t>
            </a: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011"/>
            <a:ext cx="1080120" cy="982481"/>
          </a:xfrm>
          <a:prstGeom prst="rect">
            <a:avLst/>
          </a:prstGeom>
        </p:spPr>
      </p:pic>
      <p:sp>
        <p:nvSpPr>
          <p:cNvPr id="39" name="內容版面配置區 4"/>
          <p:cNvSpPr txBox="1">
            <a:spLocks/>
          </p:cNvSpPr>
          <p:nvPr/>
        </p:nvSpPr>
        <p:spPr bwMode="auto">
          <a:xfrm>
            <a:off x="387075" y="184650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3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613001"/>
                <a:ext cx="5184576" cy="1697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一條繩子是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公尺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條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是幾公尺？ </a:t>
                </a:r>
              </a:p>
            </p:txBody>
          </p:sp>
        </mc:Choice>
        <mc:Fallback xmlns="">
          <p:sp>
            <p:nvSpPr>
              <p:cNvPr id="4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613001"/>
                <a:ext cx="5184576" cy="1697219"/>
              </a:xfrm>
              <a:prstGeom prst="rect">
                <a:avLst/>
              </a:prstGeom>
              <a:blipFill rotWithShape="0">
                <a:blip r:embed="rId3"/>
                <a:stretch>
                  <a:fillRect l="-5412" t="-86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/>
          <p:cNvGrpSpPr/>
          <p:nvPr/>
        </p:nvGrpSpPr>
        <p:grpSpPr>
          <a:xfrm>
            <a:off x="5337803" y="658702"/>
            <a:ext cx="3225577" cy="1356118"/>
            <a:chOff x="5337803" y="658702"/>
            <a:chExt cx="3225577" cy="1356118"/>
          </a:xfrm>
        </p:grpSpPr>
        <p:cxnSp>
          <p:nvCxnSpPr>
            <p:cNvPr id="8" name="直線接點 7"/>
            <p:cNvCxnSpPr/>
            <p:nvPr/>
          </p:nvCxnSpPr>
          <p:spPr>
            <a:xfrm>
              <a:off x="5400092" y="1160748"/>
              <a:ext cx="3096208" cy="0"/>
            </a:xfrm>
            <a:prstGeom prst="line">
              <a:avLst/>
            </a:prstGeom>
            <a:ln w="28575">
              <a:solidFill>
                <a:srgbClr val="F08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6948264" y="980728"/>
              <a:ext cx="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7344308" y="1032766"/>
              <a:ext cx="0" cy="27199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7704348" y="1032766"/>
              <a:ext cx="0" cy="27199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8100392" y="1032766"/>
              <a:ext cx="0" cy="27199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/>
            <p:cNvSpPr/>
            <p:nvPr/>
          </p:nvSpPr>
          <p:spPr>
            <a:xfrm rot="733479">
              <a:off x="5805400" y="967891"/>
              <a:ext cx="1188133" cy="216024"/>
            </a:xfrm>
            <a:prstGeom prst="arc">
              <a:avLst>
                <a:gd name="adj1" fmla="val 18282054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弧形 32"/>
            <p:cNvSpPr/>
            <p:nvPr/>
          </p:nvSpPr>
          <p:spPr>
            <a:xfrm rot="20866521" flipH="1">
              <a:off x="5337803" y="967891"/>
              <a:ext cx="1188133" cy="216024"/>
            </a:xfrm>
            <a:prstGeom prst="arc">
              <a:avLst>
                <a:gd name="adj1" fmla="val 18282054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弧形 35"/>
            <p:cNvSpPr/>
            <p:nvPr/>
          </p:nvSpPr>
          <p:spPr>
            <a:xfrm rot="733479">
              <a:off x="7353254" y="967890"/>
              <a:ext cx="1188133" cy="216024"/>
            </a:xfrm>
            <a:prstGeom prst="arc">
              <a:avLst>
                <a:gd name="adj1" fmla="val 18282054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弧形 36"/>
            <p:cNvSpPr/>
            <p:nvPr/>
          </p:nvSpPr>
          <p:spPr>
            <a:xfrm rot="20866521" flipH="1">
              <a:off x="6885657" y="967890"/>
              <a:ext cx="1188133" cy="216024"/>
            </a:xfrm>
            <a:prstGeom prst="arc">
              <a:avLst>
                <a:gd name="adj1" fmla="val 18282054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弧形 37"/>
            <p:cNvSpPr/>
            <p:nvPr/>
          </p:nvSpPr>
          <p:spPr>
            <a:xfrm rot="20866521" flipV="1">
              <a:off x="7375247" y="1133268"/>
              <a:ext cx="1188133" cy="216024"/>
            </a:xfrm>
            <a:prstGeom prst="arc">
              <a:avLst>
                <a:gd name="adj1" fmla="val 11528621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弧形 40"/>
            <p:cNvSpPr/>
            <p:nvPr/>
          </p:nvSpPr>
          <p:spPr>
            <a:xfrm rot="733479" flipH="1" flipV="1">
              <a:off x="5337803" y="1133268"/>
              <a:ext cx="1188133" cy="216024"/>
            </a:xfrm>
            <a:prstGeom prst="arc">
              <a:avLst>
                <a:gd name="adj1" fmla="val 11574076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5400092" y="980728"/>
              <a:ext cx="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8496300" y="980728"/>
              <a:ext cx="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5762691" y="658702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800" i="1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</a:t>
              </a:r>
              <a:endParaRPr lang="zh-TW" altLang="en-US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7306032" y="658702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800" i="1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</a:t>
              </a:r>
              <a:endParaRPr lang="zh-TW" altLang="en-US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6436204" y="1236337"/>
                  <a:ext cx="962636" cy="778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80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m:t>1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800" b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800" b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 smtClean="0"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條</a:t>
                  </a:r>
                  <a:endPara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204" y="1236337"/>
                  <a:ext cx="962636" cy="77848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1392" b="-859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bject 2"/>
              <p:cNvSpPr txBox="1">
                <a:spLocks noChangeArrowheads="1"/>
              </p:cNvSpPr>
              <p:nvPr/>
            </p:nvSpPr>
            <p:spPr bwMode="auto">
              <a:xfrm>
                <a:off x="683568" y="4861510"/>
                <a:ext cx="4536504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10×1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4861510"/>
                <a:ext cx="4536504" cy="1044116"/>
              </a:xfrm>
              <a:prstGeom prst="rect">
                <a:avLst/>
              </a:prstGeom>
              <a:blipFill rotWithShape="0">
                <a:blip r:embed="rId5"/>
                <a:stretch>
                  <a:fillRect l="-60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圖片 44" descr="畫面剪輯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2" y="2214971"/>
            <a:ext cx="610848" cy="628885"/>
          </a:xfrm>
          <a:prstGeom prst="rect">
            <a:avLst/>
          </a:prstGeom>
        </p:spPr>
      </p:pic>
      <p:sp>
        <p:nvSpPr>
          <p:cNvPr id="46" name="object 2"/>
          <p:cNvSpPr txBox="1">
            <a:spLocks noChangeArrowheads="1"/>
          </p:cNvSpPr>
          <p:nvPr/>
        </p:nvSpPr>
        <p:spPr bwMode="auto">
          <a:xfrm>
            <a:off x="1259632" y="2241887"/>
            <a:ext cx="2377620" cy="68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娟娟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2"/>
              <p:cNvSpPr txBox="1">
                <a:spLocks noChangeArrowheads="1"/>
              </p:cNvSpPr>
              <p:nvPr/>
            </p:nvSpPr>
            <p:spPr bwMode="auto">
              <a:xfrm>
                <a:off x="1259632" y="3573016"/>
                <a:ext cx="1800200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3600" dirty="0" smtClean="0">
                    <a:solidFill>
                      <a:srgbClr val="0060AD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0060AD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0060A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3573016"/>
                <a:ext cx="1800200" cy="1044116"/>
              </a:xfrm>
              <a:prstGeom prst="rect">
                <a:avLst/>
              </a:prstGeom>
              <a:blipFill rotWithShape="0">
                <a:blip r:embed="rId7"/>
                <a:stretch>
                  <a:fillRect l="-155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群組 51"/>
          <p:cNvGrpSpPr/>
          <p:nvPr/>
        </p:nvGrpSpPr>
        <p:grpSpPr>
          <a:xfrm>
            <a:off x="933515" y="4563446"/>
            <a:ext cx="1989102" cy="294875"/>
            <a:chOff x="1115616" y="3737165"/>
            <a:chExt cx="1989102" cy="294875"/>
          </a:xfrm>
        </p:grpSpPr>
        <p:cxnSp>
          <p:nvCxnSpPr>
            <p:cNvPr id="53" name="直線單箭頭接點 6"/>
            <p:cNvCxnSpPr/>
            <p:nvPr/>
          </p:nvCxnSpPr>
          <p:spPr>
            <a:xfrm>
              <a:off x="1115616" y="3737165"/>
              <a:ext cx="1989102" cy="292437"/>
            </a:xfrm>
            <a:prstGeom prst="bentConnector3">
              <a:avLst>
                <a:gd name="adj1" fmla="val 99648"/>
              </a:avLst>
            </a:prstGeom>
            <a:ln w="28575">
              <a:solidFill>
                <a:srgbClr val="1566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>
              <a:off x="1115616" y="3739603"/>
              <a:ext cx="0" cy="2924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>
              <a:off x="1908516" y="3737165"/>
              <a:ext cx="0" cy="2924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群組 55"/>
          <p:cNvGrpSpPr/>
          <p:nvPr/>
        </p:nvGrpSpPr>
        <p:grpSpPr>
          <a:xfrm>
            <a:off x="930587" y="5679217"/>
            <a:ext cx="1604123" cy="1075061"/>
            <a:chOff x="930587" y="4745280"/>
            <a:chExt cx="1604123" cy="1075061"/>
          </a:xfrm>
        </p:grpSpPr>
        <p:sp>
          <p:nvSpPr>
            <p:cNvPr id="57" name="object 2"/>
            <p:cNvSpPr txBox="1">
              <a:spLocks noChangeArrowheads="1"/>
            </p:cNvSpPr>
            <p:nvPr/>
          </p:nvSpPr>
          <p:spPr bwMode="auto">
            <a:xfrm>
              <a:off x="1246980" y="5132283"/>
              <a:ext cx="1260140" cy="688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10×1</a:t>
              </a:r>
              <a:endPara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8" name="直線單箭頭接點 6"/>
            <p:cNvCxnSpPr/>
            <p:nvPr/>
          </p:nvCxnSpPr>
          <p:spPr>
            <a:xfrm flipV="1">
              <a:off x="930587" y="4745280"/>
              <a:ext cx="1604123" cy="357665"/>
            </a:xfrm>
            <a:prstGeom prst="bentConnector3">
              <a:avLst>
                <a:gd name="adj1" fmla="val 100115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/>
            <p:nvPr/>
          </p:nvCxnSpPr>
          <p:spPr>
            <a:xfrm>
              <a:off x="930587" y="4810618"/>
              <a:ext cx="0" cy="2924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>
              <a:off x="1475656" y="4793997"/>
              <a:ext cx="0" cy="2924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2"/>
              <p:cNvSpPr txBox="1">
                <a:spLocks noChangeArrowheads="1"/>
              </p:cNvSpPr>
              <p:nvPr/>
            </p:nvSpPr>
            <p:spPr bwMode="auto">
              <a:xfrm>
                <a:off x="3630471" y="4855883"/>
                <a:ext cx="2124236" cy="945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17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0471" y="4855883"/>
                <a:ext cx="2124236" cy="945728"/>
              </a:xfrm>
              <a:prstGeom prst="rect">
                <a:avLst/>
              </a:prstGeom>
              <a:blipFill rotWithShape="0">
                <a:blip r:embed="rId8"/>
                <a:stretch>
                  <a:fillRect l="-13218" b="-83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群組 61"/>
          <p:cNvGrpSpPr/>
          <p:nvPr/>
        </p:nvGrpSpPr>
        <p:grpSpPr>
          <a:xfrm>
            <a:off x="2775888" y="4667952"/>
            <a:ext cx="837196" cy="1213136"/>
            <a:chOff x="2699792" y="3767992"/>
            <a:chExt cx="837196" cy="1213136"/>
          </a:xfrm>
        </p:grpSpPr>
        <p:cxnSp>
          <p:nvCxnSpPr>
            <p:cNvPr id="63" name="直線接點 62"/>
            <p:cNvCxnSpPr/>
            <p:nvPr/>
          </p:nvCxnSpPr>
          <p:spPr>
            <a:xfrm>
              <a:off x="2699792" y="4551660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/>
            <p:nvPr/>
          </p:nvCxnSpPr>
          <p:spPr>
            <a:xfrm>
              <a:off x="2699792" y="4110085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字方塊 64"/>
            <p:cNvSpPr txBox="1"/>
            <p:nvPr/>
          </p:nvSpPr>
          <p:spPr>
            <a:xfrm>
              <a:off x="2993249" y="3767992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993249" y="445790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2"/>
              <p:cNvSpPr txBox="1">
                <a:spLocks noChangeArrowheads="1"/>
              </p:cNvSpPr>
              <p:nvPr/>
            </p:nvSpPr>
            <p:spPr bwMode="auto">
              <a:xfrm>
                <a:off x="703469" y="2725762"/>
                <a:ext cx="5688632" cy="1088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分別乘以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3469" y="2725762"/>
                <a:ext cx="5688632" cy="1088188"/>
              </a:xfrm>
              <a:prstGeom prst="rect">
                <a:avLst/>
              </a:prstGeom>
              <a:blipFill rotWithShape="0">
                <a:blip r:embed="rId9"/>
                <a:stretch>
                  <a:fillRect l="-48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26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9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683568" y="540994"/>
            <a:ext cx="7920880" cy="1633046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object 2"/>
          <p:cNvSpPr txBox="1">
            <a:spLocks noChangeArrowheads="1"/>
          </p:cNvSpPr>
          <p:nvPr/>
        </p:nvSpPr>
        <p:spPr bwMode="auto">
          <a:xfrm>
            <a:off x="1384475" y="216958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整數乘以帶分數</a:t>
            </a: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011"/>
            <a:ext cx="1080120" cy="982481"/>
          </a:xfrm>
          <a:prstGeom prst="rect">
            <a:avLst/>
          </a:prstGeom>
        </p:spPr>
      </p:pic>
      <p:sp>
        <p:nvSpPr>
          <p:cNvPr id="39" name="內容版面配置區 4"/>
          <p:cNvSpPr txBox="1">
            <a:spLocks/>
          </p:cNvSpPr>
          <p:nvPr/>
        </p:nvSpPr>
        <p:spPr bwMode="auto">
          <a:xfrm>
            <a:off x="387075" y="184650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3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613001"/>
                <a:ext cx="5184576" cy="1697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一條繩子是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公尺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條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是幾公尺？ </a:t>
                </a:r>
              </a:p>
            </p:txBody>
          </p:sp>
        </mc:Choice>
        <mc:Fallback xmlns="">
          <p:sp>
            <p:nvSpPr>
              <p:cNvPr id="4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613001"/>
                <a:ext cx="5184576" cy="1697219"/>
              </a:xfrm>
              <a:prstGeom prst="rect">
                <a:avLst/>
              </a:prstGeom>
              <a:blipFill rotWithShape="0">
                <a:blip r:embed="rId3"/>
                <a:stretch>
                  <a:fillRect l="-5412" t="-86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/>
          <p:cNvGrpSpPr/>
          <p:nvPr/>
        </p:nvGrpSpPr>
        <p:grpSpPr>
          <a:xfrm>
            <a:off x="5337803" y="658702"/>
            <a:ext cx="3225577" cy="1356118"/>
            <a:chOff x="5337803" y="658702"/>
            <a:chExt cx="3225577" cy="1356118"/>
          </a:xfrm>
        </p:grpSpPr>
        <p:cxnSp>
          <p:nvCxnSpPr>
            <p:cNvPr id="8" name="直線接點 7"/>
            <p:cNvCxnSpPr/>
            <p:nvPr/>
          </p:nvCxnSpPr>
          <p:spPr>
            <a:xfrm>
              <a:off x="5400092" y="1160748"/>
              <a:ext cx="3096208" cy="0"/>
            </a:xfrm>
            <a:prstGeom prst="line">
              <a:avLst/>
            </a:prstGeom>
            <a:ln w="28575">
              <a:solidFill>
                <a:srgbClr val="F08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6948264" y="980728"/>
              <a:ext cx="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7344308" y="1032766"/>
              <a:ext cx="0" cy="27199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7704348" y="1032766"/>
              <a:ext cx="0" cy="27199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8100392" y="1032766"/>
              <a:ext cx="0" cy="27199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/>
            <p:cNvSpPr/>
            <p:nvPr/>
          </p:nvSpPr>
          <p:spPr>
            <a:xfrm rot="733479">
              <a:off x="5805400" y="967891"/>
              <a:ext cx="1188133" cy="216024"/>
            </a:xfrm>
            <a:prstGeom prst="arc">
              <a:avLst>
                <a:gd name="adj1" fmla="val 18282054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弧形 32"/>
            <p:cNvSpPr/>
            <p:nvPr/>
          </p:nvSpPr>
          <p:spPr>
            <a:xfrm rot="20866521" flipH="1">
              <a:off x="5337803" y="967891"/>
              <a:ext cx="1188133" cy="216024"/>
            </a:xfrm>
            <a:prstGeom prst="arc">
              <a:avLst>
                <a:gd name="adj1" fmla="val 18282054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弧形 35"/>
            <p:cNvSpPr/>
            <p:nvPr/>
          </p:nvSpPr>
          <p:spPr>
            <a:xfrm rot="733479">
              <a:off x="7353254" y="967890"/>
              <a:ext cx="1188133" cy="216024"/>
            </a:xfrm>
            <a:prstGeom prst="arc">
              <a:avLst>
                <a:gd name="adj1" fmla="val 18282054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弧形 36"/>
            <p:cNvSpPr/>
            <p:nvPr/>
          </p:nvSpPr>
          <p:spPr>
            <a:xfrm rot="20866521" flipH="1">
              <a:off x="6885657" y="967890"/>
              <a:ext cx="1188133" cy="216024"/>
            </a:xfrm>
            <a:prstGeom prst="arc">
              <a:avLst>
                <a:gd name="adj1" fmla="val 18282054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弧形 37"/>
            <p:cNvSpPr/>
            <p:nvPr/>
          </p:nvSpPr>
          <p:spPr>
            <a:xfrm rot="20866521" flipV="1">
              <a:off x="7375247" y="1133268"/>
              <a:ext cx="1188133" cy="216024"/>
            </a:xfrm>
            <a:prstGeom prst="arc">
              <a:avLst>
                <a:gd name="adj1" fmla="val 11528621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弧形 40"/>
            <p:cNvSpPr/>
            <p:nvPr/>
          </p:nvSpPr>
          <p:spPr>
            <a:xfrm rot="733479" flipH="1" flipV="1">
              <a:off x="5337803" y="1133268"/>
              <a:ext cx="1188133" cy="216024"/>
            </a:xfrm>
            <a:prstGeom prst="arc">
              <a:avLst>
                <a:gd name="adj1" fmla="val 11574076"/>
                <a:gd name="adj2" fmla="val 2128031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5400092" y="980728"/>
              <a:ext cx="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8496300" y="980728"/>
              <a:ext cx="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5762691" y="658702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800" i="1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</a:t>
              </a:r>
              <a:endParaRPr lang="zh-TW" altLang="en-US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7306032" y="658702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800" i="1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</a:t>
              </a:r>
              <a:endParaRPr lang="zh-TW" altLang="en-US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6436204" y="1236337"/>
                  <a:ext cx="962636" cy="778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80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m:t>1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800" b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800" b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 smtClean="0"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條</a:t>
                  </a:r>
                  <a:endPara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204" y="1236337"/>
                  <a:ext cx="962636" cy="77848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1392" b="-859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7" name="圖片 46" descr="畫面剪輯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2" y="2195648"/>
            <a:ext cx="623394" cy="649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bject 2"/>
              <p:cNvSpPr txBox="1">
                <a:spLocks noChangeArrowheads="1"/>
              </p:cNvSpPr>
              <p:nvPr/>
            </p:nvSpPr>
            <p:spPr bwMode="auto">
              <a:xfrm>
                <a:off x="683568" y="2972610"/>
                <a:ext cx="4536504" cy="104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先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把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換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成假分數。 </a:t>
                </a:r>
              </a:p>
            </p:txBody>
          </p:sp>
        </mc:Choice>
        <mc:Fallback xmlns="">
          <p:sp>
            <p:nvSpPr>
              <p:cNvPr id="48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2972610"/>
                <a:ext cx="4536504" cy="1044116"/>
              </a:xfrm>
              <a:prstGeom prst="rect">
                <a:avLst/>
              </a:prstGeom>
              <a:blipFill rotWithShape="0">
                <a:blip r:embed="rId6"/>
                <a:stretch>
                  <a:fillRect l="-60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2"/>
              <p:cNvSpPr txBox="1">
                <a:spLocks noChangeArrowheads="1"/>
              </p:cNvSpPr>
              <p:nvPr/>
            </p:nvSpPr>
            <p:spPr bwMode="auto">
              <a:xfrm>
                <a:off x="683568" y="4016727"/>
                <a:ext cx="4644834" cy="1039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10×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10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4016727"/>
                <a:ext cx="4644834" cy="1039083"/>
              </a:xfrm>
              <a:prstGeom prst="rect">
                <a:avLst/>
              </a:prstGeom>
              <a:blipFill rotWithShape="0">
                <a:blip r:embed="rId7"/>
                <a:stretch>
                  <a:fillRect l="-59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2"/>
          <p:cNvSpPr txBox="1">
            <a:spLocks noChangeArrowheads="1"/>
          </p:cNvSpPr>
          <p:nvPr/>
        </p:nvSpPr>
        <p:spPr bwMode="auto">
          <a:xfrm>
            <a:off x="1259632" y="2251902"/>
            <a:ext cx="7344816" cy="62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小凱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2"/>
              <p:cNvSpPr txBox="1">
                <a:spLocks noChangeArrowheads="1"/>
              </p:cNvSpPr>
              <p:nvPr/>
            </p:nvSpPr>
            <p:spPr bwMode="auto">
              <a:xfrm>
                <a:off x="683568" y="5021460"/>
                <a:ext cx="4644834" cy="1039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5021460"/>
                <a:ext cx="4644834" cy="1039083"/>
              </a:xfrm>
              <a:prstGeom prst="rect">
                <a:avLst/>
              </a:prstGeom>
              <a:blipFill rotWithShape="0">
                <a:blip r:embed="rId8"/>
                <a:stretch>
                  <a:fillRect l="-59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群組 49"/>
          <p:cNvGrpSpPr/>
          <p:nvPr/>
        </p:nvGrpSpPr>
        <p:grpSpPr>
          <a:xfrm>
            <a:off x="895430" y="4815296"/>
            <a:ext cx="1201881" cy="1248331"/>
            <a:chOff x="2155570" y="3532644"/>
            <a:chExt cx="1201881" cy="1248331"/>
          </a:xfrm>
        </p:grpSpPr>
        <p:cxnSp>
          <p:nvCxnSpPr>
            <p:cNvPr id="68" name="直線接點 67"/>
            <p:cNvCxnSpPr/>
            <p:nvPr/>
          </p:nvCxnSpPr>
          <p:spPr>
            <a:xfrm>
              <a:off x="2699792" y="4351507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/>
            <p:nvPr/>
          </p:nvCxnSpPr>
          <p:spPr>
            <a:xfrm>
              <a:off x="2460387" y="3874737"/>
              <a:ext cx="368455" cy="2588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字方塊 69"/>
            <p:cNvSpPr txBox="1"/>
            <p:nvPr/>
          </p:nvSpPr>
          <p:spPr>
            <a:xfrm>
              <a:off x="2155570" y="353264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2993249" y="425775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75" name="object 2"/>
          <p:cNvSpPr txBox="1">
            <a:spLocks noChangeArrowheads="1"/>
          </p:cNvSpPr>
          <p:nvPr/>
        </p:nvSpPr>
        <p:spPr bwMode="auto">
          <a:xfrm>
            <a:off x="5922795" y="5419502"/>
            <a:ext cx="1008112" cy="60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bject 2"/>
              <p:cNvSpPr txBox="1">
                <a:spLocks noChangeArrowheads="1"/>
              </p:cNvSpPr>
              <p:nvPr/>
            </p:nvSpPr>
            <p:spPr bwMode="auto">
              <a:xfrm>
                <a:off x="6768244" y="5157389"/>
                <a:ext cx="2916324" cy="1087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rPr>
                      <m:t>17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公尺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68244" y="5157389"/>
                <a:ext cx="2916324" cy="1087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bject 2"/>
              <p:cNvSpPr txBox="1">
                <a:spLocks noChangeArrowheads="1"/>
              </p:cNvSpPr>
              <p:nvPr/>
            </p:nvSpPr>
            <p:spPr bwMode="auto">
              <a:xfrm>
                <a:off x="2563297" y="5019236"/>
                <a:ext cx="1620180" cy="1254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3297" y="5019236"/>
                <a:ext cx="1620180" cy="125408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bject 2"/>
              <p:cNvSpPr txBox="1">
                <a:spLocks noChangeArrowheads="1"/>
              </p:cNvSpPr>
              <p:nvPr/>
            </p:nvSpPr>
            <p:spPr bwMode="auto">
              <a:xfrm>
                <a:off x="3075390" y="5019236"/>
                <a:ext cx="1620180" cy="1254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rPr>
                      <m:t>17</m:t>
                    </m:r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5390" y="5019236"/>
                <a:ext cx="1620180" cy="1254080"/>
              </a:xfrm>
              <a:prstGeom prst="rect">
                <a:avLst/>
              </a:prstGeom>
              <a:blipFill rotWithShape="0">
                <a:blip r:embed="rId11"/>
                <a:stretch>
                  <a:fillRect l="-169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2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prstClr val="white"/>
                </a:solidFill>
                <a:latin typeface="Times New Roman" pitchFamily="18" charset="0"/>
                <a:ea typeface="書法中楷（注音一）" pitchFamily="49" charset="-120"/>
              </a:rPr>
              <a:t>9</a:t>
            </a:r>
            <a:endParaRPr kumimoji="0" lang="zh-TW" altLang="en-US" sz="2000" b="1" dirty="0">
              <a:solidFill>
                <a:prstClr val="white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836712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做做看。</a:t>
            </a:r>
          </a:p>
        </p:txBody>
      </p:sp>
      <p:grpSp>
        <p:nvGrpSpPr>
          <p:cNvPr id="34" name="群組 43"/>
          <p:cNvGrpSpPr>
            <a:grpSpLocks/>
          </p:cNvGrpSpPr>
          <p:nvPr/>
        </p:nvGrpSpPr>
        <p:grpSpPr bwMode="auto">
          <a:xfrm>
            <a:off x="251520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35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6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3145" y="1448780"/>
                <a:ext cx="1107996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40×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5" y="1448780"/>
                <a:ext cx="1107996" cy="980974"/>
              </a:xfrm>
              <a:prstGeom prst="rect">
                <a:avLst/>
              </a:prstGeom>
              <a:blipFill rotWithShape="0">
                <a:blip r:embed="rId2"/>
                <a:stretch>
                  <a:fillRect l="-17127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24"/>
          <p:cNvSpPr>
            <a:spLocks/>
          </p:cNvSpPr>
          <p:nvPr/>
        </p:nvSpPr>
        <p:spPr bwMode="auto">
          <a:xfrm>
            <a:off x="3157184" y="1592796"/>
            <a:ext cx="45719" cy="4968552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1" name="群組 43"/>
          <p:cNvGrpSpPr>
            <a:grpSpLocks/>
          </p:cNvGrpSpPr>
          <p:nvPr/>
        </p:nvGrpSpPr>
        <p:grpSpPr bwMode="auto">
          <a:xfrm>
            <a:off x="3293179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22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3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400" b="1" dirty="0" smtClean="0">
                  <a:solidFill>
                    <a:srgbClr val="2BA739"/>
                  </a:solidFill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608618" y="1448780"/>
                <a:ext cx="110799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20×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8" y="1448780"/>
                <a:ext cx="1107996" cy="980076"/>
              </a:xfrm>
              <a:prstGeom prst="rect">
                <a:avLst/>
              </a:prstGeom>
              <a:blipFill rotWithShape="0">
                <a:blip r:embed="rId3"/>
                <a:stretch>
                  <a:fillRect l="-17033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24"/>
          <p:cNvSpPr>
            <a:spLocks/>
          </p:cNvSpPr>
          <p:nvPr/>
        </p:nvSpPr>
        <p:spPr bwMode="auto">
          <a:xfrm flipH="1">
            <a:off x="5613940" y="1592796"/>
            <a:ext cx="135833" cy="4968552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53" name="群組 43"/>
          <p:cNvGrpSpPr>
            <a:grpSpLocks/>
          </p:cNvGrpSpPr>
          <p:nvPr/>
        </p:nvGrpSpPr>
        <p:grpSpPr bwMode="auto">
          <a:xfrm>
            <a:off x="6120172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54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55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400" b="1" dirty="0" smtClean="0">
                  <a:solidFill>
                    <a:srgbClr val="2BA739"/>
                  </a:solidFill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3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6435611" y="1448780"/>
                <a:ext cx="1569660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14×1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11" y="1448780"/>
                <a:ext cx="1569660" cy="980076"/>
              </a:xfrm>
              <a:prstGeom prst="rect">
                <a:avLst/>
              </a:prstGeom>
              <a:blipFill rotWithShape="0">
                <a:blip r:embed="rId4"/>
                <a:stretch>
                  <a:fillRect l="-12062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02332" y="2484579"/>
                <a:ext cx="159370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40</m:t>
                        </m:r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2" y="2484579"/>
                <a:ext cx="1593706" cy="980076"/>
              </a:xfrm>
              <a:prstGeom prst="rect">
                <a:avLst/>
              </a:prstGeom>
              <a:blipFill rotWithShape="0">
                <a:blip r:embed="rId5"/>
                <a:stretch>
                  <a:fillRect l="-11494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402332" y="350583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717346" y="2297814"/>
            <a:ext cx="1201220" cy="1319757"/>
            <a:chOff x="3405503" y="2244387"/>
            <a:chExt cx="1201220" cy="1319757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3951689" y="3094420"/>
              <a:ext cx="328641" cy="2980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3700082" y="2578390"/>
              <a:ext cx="328641" cy="2980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4242521" y="304092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3405503" y="224438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411204" y="2484579"/>
                <a:ext cx="159370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04" y="2484579"/>
                <a:ext cx="1593706" cy="980076"/>
              </a:xfrm>
              <a:prstGeom prst="rect">
                <a:avLst/>
              </a:prstGeom>
              <a:blipFill rotWithShape="0">
                <a:blip r:embed="rId6"/>
                <a:stretch>
                  <a:fillRect l="-11877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3411204" y="3505834"/>
                <a:ext cx="110799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04" y="3505834"/>
                <a:ext cx="1107996" cy="980076"/>
              </a:xfrm>
              <a:prstGeom prst="rect">
                <a:avLst/>
              </a:prstGeom>
              <a:blipFill rotWithShape="0">
                <a:blip r:embed="rId7"/>
                <a:stretch>
                  <a:fillRect l="-17127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47"/>
          <p:cNvGrpSpPr/>
          <p:nvPr/>
        </p:nvGrpSpPr>
        <p:grpSpPr>
          <a:xfrm>
            <a:off x="3514217" y="2239815"/>
            <a:ext cx="1404726" cy="1377756"/>
            <a:chOff x="3201997" y="2186388"/>
            <a:chExt cx="1404726" cy="1377756"/>
          </a:xfrm>
        </p:grpSpPr>
        <p:cxnSp>
          <p:nvCxnSpPr>
            <p:cNvPr id="49" name="直線接點 48"/>
            <p:cNvCxnSpPr/>
            <p:nvPr/>
          </p:nvCxnSpPr>
          <p:spPr>
            <a:xfrm>
              <a:off x="3951689" y="3094420"/>
              <a:ext cx="328641" cy="2980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>
              <a:off x="3666001" y="2547481"/>
              <a:ext cx="377755" cy="3425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字方塊 50"/>
            <p:cNvSpPr txBox="1"/>
            <p:nvPr/>
          </p:nvSpPr>
          <p:spPr>
            <a:xfrm>
              <a:off x="4242521" y="304092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3201997" y="218638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410671" y="4434322"/>
                <a:ext cx="2339102" cy="1867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16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（或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16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671" y="4434322"/>
                <a:ext cx="2339102" cy="1867819"/>
              </a:xfrm>
              <a:prstGeom prst="rect">
                <a:avLst/>
              </a:prstGeom>
              <a:blipFill rotWithShape="0">
                <a:blip r:embed="rId8"/>
                <a:stretch>
                  <a:fillRect l="-7813" r="-7031" b="-45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902236" y="2484579"/>
                <a:ext cx="1877437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14</m:t>
                    </m:r>
                    <m:r>
                      <m:rPr>
                        <m:nor/>
                      </m:rPr>
                      <a:rPr lang="en-US" altLang="zh-TW" sz="36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36" y="2484579"/>
                <a:ext cx="1877437" cy="980076"/>
              </a:xfrm>
              <a:prstGeom prst="rect">
                <a:avLst/>
              </a:prstGeom>
              <a:blipFill rotWithShape="0">
                <a:blip r:embed="rId9"/>
                <a:stretch>
                  <a:fillRect l="-9740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5902236" y="3465004"/>
                <a:ext cx="1800493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14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36" y="3465004"/>
                <a:ext cx="1800493" cy="980076"/>
              </a:xfrm>
              <a:prstGeom prst="rect">
                <a:avLst/>
              </a:prstGeom>
              <a:blipFill rotWithShape="0">
                <a:blip r:embed="rId10"/>
                <a:stretch>
                  <a:fillRect l="-10135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5902236" y="4393492"/>
                <a:ext cx="1107996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36" y="4393492"/>
                <a:ext cx="1107996" cy="980140"/>
              </a:xfrm>
              <a:prstGeom prst="rect">
                <a:avLst/>
              </a:prstGeom>
              <a:blipFill rotWithShape="0">
                <a:blip r:embed="rId11"/>
                <a:stretch>
                  <a:fillRect l="-16484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6868531" y="4393492"/>
                <a:ext cx="2569934" cy="1867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（或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8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</a:t>
                </a:r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531" y="4393492"/>
                <a:ext cx="2569934" cy="1867884"/>
              </a:xfrm>
              <a:prstGeom prst="rect">
                <a:avLst/>
              </a:prstGeom>
              <a:blipFill rotWithShape="0">
                <a:blip r:embed="rId12"/>
                <a:stretch>
                  <a:fillRect l="-7363" r="-6413" b="-49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36"/>
          <p:cNvGrpSpPr/>
          <p:nvPr/>
        </p:nvGrpSpPr>
        <p:grpSpPr>
          <a:xfrm>
            <a:off x="6155834" y="3244138"/>
            <a:ext cx="1536315" cy="1349025"/>
            <a:chOff x="3309667" y="2215119"/>
            <a:chExt cx="1536315" cy="1349025"/>
          </a:xfrm>
        </p:grpSpPr>
        <p:cxnSp>
          <p:nvCxnSpPr>
            <p:cNvPr id="39" name="直線接點 38"/>
            <p:cNvCxnSpPr/>
            <p:nvPr/>
          </p:nvCxnSpPr>
          <p:spPr>
            <a:xfrm>
              <a:off x="3951689" y="3094420"/>
              <a:ext cx="469342" cy="27005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4481780" y="304092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309667" y="2215119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/>
            <p:nvPr/>
          </p:nvCxnSpPr>
          <p:spPr>
            <a:xfrm>
              <a:off x="3616955" y="2552080"/>
              <a:ext cx="469342" cy="27005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672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44" grpId="0"/>
      <p:bldP spid="45" grpId="0"/>
      <p:bldP spid="59" grpId="0"/>
      <p:bldP spid="60" grpId="0"/>
      <p:bldP spid="61" grpId="0"/>
      <p:bldP spid="62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4946" y1="506" x2="95668" y2="75190"/>
                        <a14:foregroundMark x1="2527" y1="759" x2="2527" y2="7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139" y="-119468"/>
            <a:ext cx="770400" cy="1098585"/>
          </a:xfrm>
          <a:prstGeom prst="rect">
            <a:avLst/>
          </a:prstGeom>
        </p:spPr>
      </p:pic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10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392" name="文字方塊 2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223628" y="143022"/>
            <a:ext cx="4315627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lnSpc>
                <a:spcPts val="4200"/>
              </a:lnSpc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分數乘以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endParaRPr kumimoji="0"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27230" y="56066"/>
            <a:ext cx="1229491" cy="76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1-3</a:t>
            </a:r>
            <a:endParaRPr kumimoji="0" lang="zh-TW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683568" y="1257098"/>
            <a:ext cx="7920880" cy="1456424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object 2"/>
          <p:cNvSpPr txBox="1">
            <a:spLocks noChangeArrowheads="1"/>
          </p:cNvSpPr>
          <p:nvPr/>
        </p:nvSpPr>
        <p:spPr bwMode="auto">
          <a:xfrm>
            <a:off x="1384475" y="933061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單位分數乘以單位分數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57114"/>
            <a:ext cx="1080120" cy="982481"/>
          </a:xfrm>
          <a:prstGeom prst="rect">
            <a:avLst/>
          </a:prstGeom>
        </p:spPr>
      </p:pic>
      <p:sp>
        <p:nvSpPr>
          <p:cNvPr id="28" name="內容版面配置區 4"/>
          <p:cNvSpPr txBox="1">
            <a:spLocks/>
          </p:cNvSpPr>
          <p:nvPr/>
        </p:nvSpPr>
        <p:spPr bwMode="auto">
          <a:xfrm>
            <a:off x="387075" y="900753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5187332" y="3281182"/>
                <a:ext cx="4083169" cy="2459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箱可以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面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外牆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endParaRPr lang="en-US" altLang="zh-TW" sz="3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箱可以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面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倍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en-US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×2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332" y="3281182"/>
                <a:ext cx="4083169" cy="2459712"/>
              </a:xfrm>
              <a:prstGeom prst="rect">
                <a:avLst/>
              </a:prstGeom>
              <a:blipFill rotWithShape="0">
                <a:blip r:embed="rId6"/>
                <a:stretch>
                  <a:fillRect l="-3881" r="-3134" b="-2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2"/>
              <p:cNvSpPr txBox="1">
                <a:spLocks noChangeArrowheads="1"/>
              </p:cNvSpPr>
              <p:nvPr/>
            </p:nvSpPr>
            <p:spPr bwMode="auto">
              <a:xfrm>
                <a:off x="1259632" y="1329104"/>
                <a:ext cx="7884368" cy="1362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活動中心的外牆要重貼磁磚，一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箱磁磚</a:t>
                </a:r>
                <a:endParaRPr lang="en-US" altLang="zh-TW" sz="3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可以貼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面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外牆。</a:t>
                </a:r>
              </a:p>
            </p:txBody>
          </p:sp>
        </mc:Choice>
        <mc:Fallback xmlns="">
          <p:sp>
            <p:nvSpPr>
              <p:cNvPr id="3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1329104"/>
                <a:ext cx="7884368" cy="1362775"/>
              </a:xfrm>
              <a:prstGeom prst="rect">
                <a:avLst/>
              </a:prstGeom>
              <a:blipFill rotWithShape="0">
                <a:blip r:embed="rId7"/>
                <a:stretch>
                  <a:fillRect l="-3171" t="-8929" b="-31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871340" y="2751754"/>
            <a:ext cx="75968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Arial" charset="0"/>
            </a:pPr>
            <a:r>
              <a:rPr lang="en-US" altLang="zh-TW" sz="3200" dirty="0" smtClean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箱磁磚可以貼多少面外牆？</a:t>
            </a:r>
          </a:p>
        </p:txBody>
      </p:sp>
      <p:grpSp>
        <p:nvGrpSpPr>
          <p:cNvPr id="36" name="群組 35"/>
          <p:cNvGrpSpPr/>
          <p:nvPr/>
        </p:nvGrpSpPr>
        <p:grpSpPr>
          <a:xfrm>
            <a:off x="515152" y="2827909"/>
            <a:ext cx="356188" cy="461665"/>
            <a:chOff x="647564" y="2751311"/>
            <a:chExt cx="356188" cy="461665"/>
          </a:xfrm>
        </p:grpSpPr>
        <p:sp>
          <p:nvSpPr>
            <p:cNvPr id="37" name="橢圓 36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object 2"/>
          <p:cNvSpPr txBox="1">
            <a:spLocks noChangeArrowheads="1"/>
          </p:cNvSpPr>
          <p:nvPr/>
        </p:nvSpPr>
        <p:spPr bwMode="auto">
          <a:xfrm>
            <a:off x="7177951" y="5548979"/>
            <a:ext cx="1008112" cy="66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2"/>
              <p:cNvSpPr txBox="1">
                <a:spLocks noChangeArrowheads="1"/>
              </p:cNvSpPr>
              <p:nvPr/>
            </p:nvSpPr>
            <p:spPr bwMode="auto">
              <a:xfrm>
                <a:off x="8023773" y="5344993"/>
                <a:ext cx="1152128" cy="867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面</a:t>
                </a:r>
                <a:endParaRPr lang="en-US" altLang="zh-TW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23773" y="5344993"/>
                <a:ext cx="1152128" cy="867905"/>
              </a:xfrm>
              <a:prstGeom prst="rect">
                <a:avLst/>
              </a:prstGeom>
              <a:blipFill rotWithShape="0">
                <a:blip r:embed="rId8"/>
                <a:stretch>
                  <a:fillRect l="-3704" b="-56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1058648" y="3209044"/>
            <a:ext cx="4030243" cy="2367109"/>
            <a:chOff x="1058648" y="3173042"/>
            <a:chExt cx="4634868" cy="2722228"/>
          </a:xfrm>
        </p:grpSpPr>
        <p:pic>
          <p:nvPicPr>
            <p:cNvPr id="2" name="圖片 1" descr="畫面剪輯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366" y="4155325"/>
              <a:ext cx="4624150" cy="1184233"/>
            </a:xfrm>
            <a:prstGeom prst="rect">
              <a:avLst/>
            </a:prstGeom>
          </p:spPr>
        </p:pic>
        <p:sp>
          <p:nvSpPr>
            <p:cNvPr id="3" name="右大括弧 2"/>
            <p:cNvSpPr/>
            <p:nvPr/>
          </p:nvSpPr>
          <p:spPr>
            <a:xfrm rot="16200000">
              <a:off x="1293692" y="3799135"/>
              <a:ext cx="155448" cy="568524"/>
            </a:xfrm>
            <a:prstGeom prst="rightBrace">
              <a:avLst>
                <a:gd name="adj1" fmla="val 39146"/>
                <a:gd name="adj2" fmla="val 50000"/>
              </a:avLst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/>
                <p:cNvSpPr txBox="1"/>
                <p:nvPr/>
              </p:nvSpPr>
              <p:spPr>
                <a:xfrm>
                  <a:off x="1058648" y="3182166"/>
                  <a:ext cx="723275" cy="7827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80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80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 smtClean="0"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面</a:t>
                  </a:r>
                  <a:endPara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文字方塊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648" y="3182166"/>
                  <a:ext cx="723275" cy="7827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3010" b="-252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右大括弧 24"/>
            <p:cNvSpPr/>
            <p:nvPr/>
          </p:nvSpPr>
          <p:spPr>
            <a:xfrm rot="5400000">
              <a:off x="1869755" y="4549470"/>
              <a:ext cx="155448" cy="1720650"/>
            </a:xfrm>
            <a:prstGeom prst="rightBrace">
              <a:avLst>
                <a:gd name="adj1" fmla="val 39146"/>
                <a:gd name="adj2" fmla="val 50000"/>
              </a:avLst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585841" y="5372050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面</a:t>
              </a:r>
              <a:endPara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右大括弧 29"/>
            <p:cNvSpPr/>
            <p:nvPr/>
          </p:nvSpPr>
          <p:spPr>
            <a:xfrm rot="16200000">
              <a:off x="4440270" y="3525335"/>
              <a:ext cx="155448" cy="1116124"/>
            </a:xfrm>
            <a:prstGeom prst="rightBrace">
              <a:avLst>
                <a:gd name="adj1" fmla="val 39146"/>
                <a:gd name="adj2" fmla="val 50000"/>
              </a:avLst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4156356" y="3173042"/>
                  <a:ext cx="723275" cy="7827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800" b="0" i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80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 smtClean="0"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面</a:t>
                  </a:r>
                  <a:endPara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356" y="3173042"/>
                  <a:ext cx="723275" cy="78271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33010" b="-2410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右大括弧 31"/>
            <p:cNvSpPr/>
            <p:nvPr/>
          </p:nvSpPr>
          <p:spPr>
            <a:xfrm rot="5400000">
              <a:off x="4742533" y="4549470"/>
              <a:ext cx="155448" cy="1720650"/>
            </a:xfrm>
            <a:prstGeom prst="rightBrace">
              <a:avLst>
                <a:gd name="adj1" fmla="val 39146"/>
                <a:gd name="adj2" fmla="val 50000"/>
              </a:avLst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4458619" y="5372050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面</a:t>
              </a:r>
              <a:endPara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圓角矩形圖說文字 39"/>
              <p:cNvSpPr/>
              <p:nvPr/>
            </p:nvSpPr>
            <p:spPr>
              <a:xfrm>
                <a:off x="1759933" y="5591052"/>
                <a:ext cx="2319813" cy="820454"/>
              </a:xfrm>
              <a:prstGeom prst="wedgeRoundRectCallout">
                <a:avLst>
                  <a:gd name="adj1" fmla="val -42471"/>
                  <a:gd name="adj2" fmla="val 7569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倍</a:t>
                </a:r>
                <a:r>
                  <a:rPr lang="zh-TW" altLang="en-US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800" b="0" i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圓角矩形圖說文字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33" y="5591052"/>
                <a:ext cx="2319813" cy="820454"/>
              </a:xfrm>
              <a:prstGeom prst="wedgeRoundRectCallout">
                <a:avLst>
                  <a:gd name="adj1" fmla="val -42471"/>
                  <a:gd name="adj2" fmla="val 75698"/>
                  <a:gd name="adj3" fmla="val 16667"/>
                </a:avLst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圖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729" y="5798042"/>
            <a:ext cx="702383" cy="9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10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683568" y="539549"/>
            <a:ext cx="7920880" cy="1456424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object 2"/>
          <p:cNvSpPr txBox="1">
            <a:spLocks noChangeArrowheads="1"/>
          </p:cNvSpPr>
          <p:nvPr/>
        </p:nvSpPr>
        <p:spPr bwMode="auto">
          <a:xfrm>
            <a:off x="1384475" y="215512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單位分數乘以單位分數</a:t>
            </a: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9565"/>
            <a:ext cx="1080120" cy="982481"/>
          </a:xfrm>
          <a:prstGeom prst="rect">
            <a:avLst/>
          </a:prstGeom>
        </p:spPr>
      </p:pic>
      <p:sp>
        <p:nvSpPr>
          <p:cNvPr id="79" name="內容版面配置區 4"/>
          <p:cNvSpPr txBox="1">
            <a:spLocks/>
          </p:cNvSpPr>
          <p:nvPr/>
        </p:nvSpPr>
        <p:spPr bwMode="auto">
          <a:xfrm>
            <a:off x="387075" y="183204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611555"/>
                <a:ext cx="7884368" cy="1362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活動中心的外牆要重貼磁磚，一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箱磁磚</a:t>
                </a:r>
                <a:endParaRPr lang="en-US" altLang="zh-TW" sz="3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可以貼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面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外牆。</a:t>
                </a:r>
              </a:p>
            </p:txBody>
          </p:sp>
        </mc:Choice>
        <mc:Fallback xmlns="">
          <p:sp>
            <p:nvSpPr>
              <p:cNvPr id="8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611555"/>
                <a:ext cx="7884368" cy="1362775"/>
              </a:xfrm>
              <a:prstGeom prst="rect">
                <a:avLst/>
              </a:prstGeom>
              <a:blipFill rotWithShape="0">
                <a:blip r:embed="rId3"/>
                <a:stretch>
                  <a:fillRect l="-3171" t="-8929" b="-31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871340" y="2034205"/>
                <a:ext cx="7596844" cy="881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charset="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 smtClean="0">
                            <a:solidFill>
                              <a:srgbClr val="0060AD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solidFill>
                      <a:srgbClr val="0060AD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箱</a:t>
                </a:r>
                <a:r>
                  <a:rPr lang="zh-TW" altLang="en-US" sz="3200" dirty="0">
                    <a:solidFill>
                      <a:srgbClr val="0060AD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磁磚可以貼多少面外牆？</a:t>
                </a: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40" y="2034205"/>
                <a:ext cx="7596844" cy="881460"/>
              </a:xfrm>
              <a:prstGeom prst="rect">
                <a:avLst/>
              </a:prstGeom>
              <a:blipFill rotWithShape="0">
                <a:blip r:embed="rId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群組 81"/>
          <p:cNvGrpSpPr/>
          <p:nvPr/>
        </p:nvGrpSpPr>
        <p:grpSpPr>
          <a:xfrm>
            <a:off x="515152" y="2307258"/>
            <a:ext cx="356188" cy="461665"/>
            <a:chOff x="647564" y="2751311"/>
            <a:chExt cx="356188" cy="461665"/>
          </a:xfrm>
        </p:grpSpPr>
        <p:sp>
          <p:nvSpPr>
            <p:cNvPr id="83" name="橢圓 82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7" name="右大括弧 86"/>
          <p:cNvSpPr/>
          <p:nvPr/>
        </p:nvSpPr>
        <p:spPr>
          <a:xfrm rot="16200000">
            <a:off x="1263030" y="3327797"/>
            <a:ext cx="135170" cy="494359"/>
          </a:xfrm>
          <a:prstGeom prst="rightBrace">
            <a:avLst>
              <a:gd name="adj1" fmla="val 39146"/>
              <a:gd name="adj2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058648" y="2791313"/>
                <a:ext cx="628923" cy="680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28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面</a:t>
                </a:r>
                <a:endPara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48" y="2791313"/>
                <a:ext cx="628923" cy="680609"/>
              </a:xfrm>
              <a:prstGeom prst="rect">
                <a:avLst/>
              </a:prstGeom>
              <a:blipFill rotWithShape="0">
                <a:blip r:embed="rId5"/>
                <a:stretch>
                  <a:fillRect r="-33010" b="-24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右大括弧 88"/>
          <p:cNvSpPr/>
          <p:nvPr/>
        </p:nvSpPr>
        <p:spPr>
          <a:xfrm rot="5400000">
            <a:off x="1763945" y="3980250"/>
            <a:ext cx="135170" cy="1496189"/>
          </a:xfrm>
          <a:prstGeom prst="rightBrace">
            <a:avLst>
              <a:gd name="adj1" fmla="val 39146"/>
              <a:gd name="adj2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/>
          <p:cNvSpPr txBox="1"/>
          <p:nvPr/>
        </p:nvSpPr>
        <p:spPr>
          <a:xfrm>
            <a:off x="1517068" y="4695523"/>
            <a:ext cx="628923" cy="454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面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3491880" y="2783379"/>
                <a:ext cx="723275" cy="782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8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8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28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面</a:t>
                </a:r>
                <a:endPara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2783379"/>
                <a:ext cx="723275" cy="782715"/>
              </a:xfrm>
              <a:prstGeom prst="rect">
                <a:avLst/>
              </a:prstGeom>
              <a:blipFill rotWithShape="0">
                <a:blip r:embed="rId6"/>
                <a:stretch>
                  <a:fillRect r="-16102" b="-85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右大括弧 92"/>
          <p:cNvSpPr/>
          <p:nvPr/>
        </p:nvSpPr>
        <p:spPr>
          <a:xfrm rot="5400000">
            <a:off x="4261965" y="3980250"/>
            <a:ext cx="135170" cy="1496189"/>
          </a:xfrm>
          <a:prstGeom prst="rightBrace">
            <a:avLst>
              <a:gd name="adj1" fmla="val 39146"/>
              <a:gd name="adj2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4015088" y="4695523"/>
            <a:ext cx="628923" cy="454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面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圖片 94" descr="畫面剪輯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34" y="3645660"/>
            <a:ext cx="4020275" cy="1021610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3834000" y="3507391"/>
            <a:ext cx="0" cy="447207"/>
          </a:xfrm>
          <a:prstGeom prst="straightConnector1">
            <a:avLst/>
          </a:prstGeom>
          <a:ln w="38100">
            <a:solidFill>
              <a:srgbClr val="888886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187332" y="2600908"/>
                <a:ext cx="4083169" cy="2475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箱可以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面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外牆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endParaRPr lang="en-US" altLang="zh-TW" sz="3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箱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可以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面的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倍。</a:t>
                </a:r>
                <a:endParaRPr lang="en-US" altLang="zh-TW" sz="3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TW" sz="32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2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332" y="2600908"/>
                <a:ext cx="4083169" cy="2475358"/>
              </a:xfrm>
              <a:prstGeom prst="rect">
                <a:avLst/>
              </a:prstGeom>
              <a:blipFill rotWithShape="0">
                <a:blip r:embed="rId8"/>
                <a:stretch>
                  <a:fillRect l="-3881" r="-2537" b="-1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圓角矩形圖說文字 97"/>
          <p:cNvSpPr/>
          <p:nvPr/>
        </p:nvSpPr>
        <p:spPr>
          <a:xfrm>
            <a:off x="1440560" y="5250003"/>
            <a:ext cx="5580619" cy="1513069"/>
          </a:xfrm>
          <a:prstGeom prst="wedgeRoundRectCallout">
            <a:avLst>
              <a:gd name="adj1" fmla="val -55204"/>
              <a:gd name="adj2" fmla="val -526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共分成「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3×2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」等份，所以</a:t>
            </a:r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分母是「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3×2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」；貼磁磚的占了「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1×1</a:t>
            </a:r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sz="28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等份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，所以分子是「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」。</a:t>
            </a:r>
          </a:p>
        </p:txBody>
      </p:sp>
      <p:sp>
        <p:nvSpPr>
          <p:cNvPr id="100" name="object 2"/>
          <p:cNvSpPr txBox="1">
            <a:spLocks noChangeArrowheads="1"/>
          </p:cNvSpPr>
          <p:nvPr/>
        </p:nvSpPr>
        <p:spPr bwMode="auto">
          <a:xfrm>
            <a:off x="7182562" y="5568075"/>
            <a:ext cx="1008112" cy="66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bject 2"/>
              <p:cNvSpPr txBox="1">
                <a:spLocks noChangeArrowheads="1"/>
              </p:cNvSpPr>
              <p:nvPr/>
            </p:nvSpPr>
            <p:spPr bwMode="auto">
              <a:xfrm>
                <a:off x="8028384" y="5364089"/>
                <a:ext cx="1152128" cy="867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面</a:t>
                </a:r>
                <a:endParaRPr lang="en-US" altLang="zh-TW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28384" y="5364089"/>
                <a:ext cx="1152128" cy="867905"/>
              </a:xfrm>
              <a:prstGeom prst="rect">
                <a:avLst/>
              </a:prstGeom>
              <a:blipFill rotWithShape="0">
                <a:blip r:embed="rId9"/>
                <a:stretch>
                  <a:fillRect l="-4233" b="-56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圖片 10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7" y="5742455"/>
            <a:ext cx="787977" cy="10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圓角矩形 80"/>
          <p:cNvSpPr/>
          <p:nvPr/>
        </p:nvSpPr>
        <p:spPr>
          <a:xfrm>
            <a:off x="7021871" y="2048917"/>
            <a:ext cx="449709" cy="4497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prstClr val="white"/>
                </a:solidFill>
                <a:latin typeface="Times New Roman" pitchFamily="18" charset="0"/>
                <a:ea typeface="書法中楷（注音一）" pitchFamily="49" charset="-120"/>
              </a:rPr>
              <a:t>10</a:t>
            </a:r>
            <a:endParaRPr kumimoji="0" lang="zh-TW" altLang="en-US" sz="2000" b="1" dirty="0">
              <a:solidFill>
                <a:prstClr val="white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836712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做做看。</a:t>
            </a:r>
          </a:p>
        </p:txBody>
      </p:sp>
      <p:grpSp>
        <p:nvGrpSpPr>
          <p:cNvPr id="34" name="群組 43"/>
          <p:cNvGrpSpPr>
            <a:grpSpLocks/>
          </p:cNvGrpSpPr>
          <p:nvPr/>
        </p:nvGrpSpPr>
        <p:grpSpPr bwMode="auto">
          <a:xfrm>
            <a:off x="251520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35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6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3145" y="1448780"/>
                <a:ext cx="2935419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5" y="1448780"/>
                <a:ext cx="2935419" cy="981038"/>
              </a:xfrm>
              <a:prstGeom prst="rect">
                <a:avLst/>
              </a:prstGeom>
              <a:blipFill rotWithShape="0">
                <a:blip r:embed="rId2"/>
                <a:stretch>
                  <a:fillRect r="-5405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337378" y="1445268"/>
                <a:ext cx="761747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21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378" y="1445268"/>
                <a:ext cx="761747" cy="9746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/>
          <p:cNvSpPr/>
          <p:nvPr/>
        </p:nvSpPr>
        <p:spPr>
          <a:xfrm>
            <a:off x="2327610" y="2048917"/>
            <a:ext cx="449709" cy="4497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2346426" y="193261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39" name="群組 43"/>
          <p:cNvGrpSpPr>
            <a:grpSpLocks/>
          </p:cNvGrpSpPr>
          <p:nvPr/>
        </p:nvGrpSpPr>
        <p:grpSpPr bwMode="auto">
          <a:xfrm>
            <a:off x="4931457" y="180481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40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46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5233082" y="1448780"/>
                <a:ext cx="2935419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082" y="1448780"/>
                <a:ext cx="2935419" cy="981038"/>
              </a:xfrm>
              <a:prstGeom prst="rect">
                <a:avLst/>
              </a:prstGeom>
              <a:blipFill rotWithShape="0">
                <a:blip r:embed="rId4"/>
                <a:stretch>
                  <a:fillRect r="-5394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8017315" y="1445268"/>
                <a:ext cx="761747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315" y="1445268"/>
                <a:ext cx="761747" cy="9746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/>
          <p:cNvSpPr/>
          <p:nvPr/>
        </p:nvSpPr>
        <p:spPr>
          <a:xfrm>
            <a:off x="7026363" y="193261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" name="圓角矩形 81"/>
          <p:cNvSpPr/>
          <p:nvPr/>
        </p:nvSpPr>
        <p:spPr>
          <a:xfrm>
            <a:off x="6538175" y="4212669"/>
            <a:ext cx="449709" cy="4497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3" name="群組 43"/>
          <p:cNvGrpSpPr>
            <a:grpSpLocks/>
          </p:cNvGrpSpPr>
          <p:nvPr/>
        </p:nvGrpSpPr>
        <p:grpSpPr bwMode="auto">
          <a:xfrm>
            <a:off x="251520" y="3968568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84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85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3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553145" y="3612532"/>
                <a:ext cx="2935419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5" y="3612532"/>
                <a:ext cx="2935419" cy="981038"/>
              </a:xfrm>
              <a:prstGeom prst="rect">
                <a:avLst/>
              </a:prstGeom>
              <a:blipFill rotWithShape="0">
                <a:blip r:embed="rId6"/>
                <a:stretch>
                  <a:fillRect r="-5405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3337378" y="3609020"/>
                <a:ext cx="761747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378" y="3609020"/>
                <a:ext cx="761747" cy="97469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圓角矩形 87"/>
          <p:cNvSpPr/>
          <p:nvPr/>
        </p:nvSpPr>
        <p:spPr>
          <a:xfrm>
            <a:off x="2327610" y="4212669"/>
            <a:ext cx="449709" cy="4497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2346426" y="4096365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90" name="群組 43"/>
          <p:cNvGrpSpPr>
            <a:grpSpLocks/>
          </p:cNvGrpSpPr>
          <p:nvPr/>
        </p:nvGrpSpPr>
        <p:grpSpPr bwMode="auto">
          <a:xfrm>
            <a:off x="4931457" y="3968568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91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92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4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5233082" y="3612532"/>
                <a:ext cx="2861681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/>
                      <m:den>
                        <m:r>
                          <a:rPr lang="en-US" altLang="zh-TW" sz="36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       </m:t>
                        </m:r>
                        <m: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082" y="3612532"/>
                <a:ext cx="2861681" cy="980974"/>
              </a:xfrm>
              <a:prstGeom prst="rect">
                <a:avLst/>
              </a:prstGeom>
              <a:blipFill rotWithShape="0">
                <a:blip r:embed="rId8"/>
                <a:stretch>
                  <a:fillRect r="-5532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8017315" y="3609020"/>
                <a:ext cx="761747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315" y="3609020"/>
                <a:ext cx="761747" cy="9801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 94"/>
          <p:cNvSpPr/>
          <p:nvPr/>
        </p:nvSpPr>
        <p:spPr>
          <a:xfrm>
            <a:off x="6542667" y="4096365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6" name="圓角矩形 95"/>
          <p:cNvSpPr/>
          <p:nvPr/>
        </p:nvSpPr>
        <p:spPr>
          <a:xfrm>
            <a:off x="6763029" y="3627792"/>
            <a:ext cx="449709" cy="4497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6767521" y="351148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4752020" y="1673282"/>
            <a:ext cx="0" cy="3676412"/>
          </a:xfrm>
          <a:prstGeom prst="line">
            <a:avLst/>
          </a:pr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6" name="直線接點 5"/>
          <p:cNvCxnSpPr/>
          <p:nvPr/>
        </p:nvCxnSpPr>
        <p:spPr>
          <a:xfrm>
            <a:off x="251520" y="3392996"/>
            <a:ext cx="8640960" cy="0"/>
          </a:xfrm>
          <a:prstGeom prst="line">
            <a:avLst/>
          </a:pr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292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64" grpId="0"/>
      <p:bldP spid="66" grpId="0"/>
      <p:bldP spid="87" grpId="0"/>
      <p:bldP spid="89" grpId="0"/>
      <p:bldP spid="94" grpId="0"/>
      <p:bldP spid="95" grpId="0"/>
      <p:bldP spid="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393 61"/>
          <p:cNvSpPr txBox="1">
            <a:spLocks noChangeArrowheads="1"/>
          </p:cNvSpPr>
          <p:nvPr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sp>
        <p:nvSpPr>
          <p:cNvPr id="3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5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3" y="806277"/>
            <a:ext cx="8812080" cy="5449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3183" y="806277"/>
            <a:ext cx="8812079" cy="5395031"/>
          </a:xfrm>
          <a:prstGeom prst="rect">
            <a:avLst/>
          </a:prstGeom>
          <a:noFill/>
          <a:ln>
            <a:solidFill>
              <a:srgbClr val="797A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20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41" y="4369989"/>
            <a:ext cx="860030" cy="1245685"/>
          </a:xfrm>
          <a:prstGeom prst="rect">
            <a:avLst/>
          </a:prstGeom>
        </p:spPr>
      </p:pic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11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683568" y="539549"/>
            <a:ext cx="7920880" cy="2361854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object 2"/>
          <p:cNvSpPr txBox="1">
            <a:spLocks noChangeArrowheads="1"/>
          </p:cNvSpPr>
          <p:nvPr/>
        </p:nvSpPr>
        <p:spPr bwMode="auto">
          <a:xfrm>
            <a:off x="1384475" y="215512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真分數乘以真分數</a:t>
            </a: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9565"/>
            <a:ext cx="1080120" cy="982481"/>
          </a:xfrm>
          <a:prstGeom prst="rect">
            <a:avLst/>
          </a:prstGeom>
        </p:spPr>
      </p:pic>
      <p:sp>
        <p:nvSpPr>
          <p:cNvPr id="79" name="內容版面配置區 4"/>
          <p:cNvSpPr txBox="1">
            <a:spLocks/>
          </p:cNvSpPr>
          <p:nvPr/>
        </p:nvSpPr>
        <p:spPr bwMode="auto">
          <a:xfrm>
            <a:off x="387075" y="183204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2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48680"/>
                <a:ext cx="7884368" cy="2494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6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吳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阿姨有一塊土地，她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當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果園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，果園的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種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番茄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，種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番茄用了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多少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土地？</a:t>
                </a:r>
              </a:p>
            </p:txBody>
          </p:sp>
        </mc:Choice>
        <mc:Fallback xmlns="">
          <p:sp>
            <p:nvSpPr>
              <p:cNvPr id="8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48680"/>
                <a:ext cx="7884368" cy="2494359"/>
              </a:xfrm>
              <a:prstGeom prst="rect">
                <a:avLst/>
              </a:prstGeom>
              <a:blipFill rotWithShape="0">
                <a:blip r:embed="rId4"/>
                <a:stretch>
                  <a:fillRect l="-3558" b="-3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2" y="3857994"/>
            <a:ext cx="3924429" cy="1309156"/>
          </a:xfrm>
          <a:prstGeom prst="rect">
            <a:avLst/>
          </a:prstGeom>
        </p:spPr>
      </p:pic>
      <p:sp>
        <p:nvSpPr>
          <p:cNvPr id="27" name="右大括弧 26"/>
          <p:cNvSpPr/>
          <p:nvPr/>
        </p:nvSpPr>
        <p:spPr>
          <a:xfrm rot="16200000">
            <a:off x="1304027" y="3218310"/>
            <a:ext cx="135170" cy="1144197"/>
          </a:xfrm>
          <a:prstGeom prst="rightBrace">
            <a:avLst>
              <a:gd name="adj1" fmla="val 39146"/>
              <a:gd name="adj2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298966" y="2889198"/>
                <a:ext cx="492443" cy="876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966" y="2889198"/>
                <a:ext cx="492443" cy="8766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右大括弧 28"/>
          <p:cNvSpPr/>
          <p:nvPr/>
        </p:nvSpPr>
        <p:spPr>
          <a:xfrm rot="5400000">
            <a:off x="1502047" y="4451605"/>
            <a:ext cx="135170" cy="1540238"/>
          </a:xfrm>
          <a:prstGeom prst="rightBrace">
            <a:avLst>
              <a:gd name="adj1" fmla="val 39146"/>
              <a:gd name="adj2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401559" y="522172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圓角矩形 2"/>
              <p:cNvSpPr/>
              <p:nvPr/>
            </p:nvSpPr>
            <p:spPr>
              <a:xfrm>
                <a:off x="4502644" y="3028095"/>
                <a:ext cx="1224136" cy="803900"/>
              </a:xfrm>
              <a:prstGeom prst="roundRect">
                <a:avLst>
                  <a:gd name="adj" fmla="val 31295"/>
                </a:avLst>
              </a:prstGeom>
              <a:solidFill>
                <a:schemeClr val="bg1"/>
              </a:solidFill>
              <a:ln>
                <a:solidFill>
                  <a:srgbClr val="8788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圓角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644" y="3028095"/>
                <a:ext cx="1224136" cy="803900"/>
              </a:xfrm>
              <a:prstGeom prst="roundRect">
                <a:avLst>
                  <a:gd name="adj" fmla="val 31295"/>
                </a:avLst>
              </a:prstGeom>
              <a:blipFill rotWithShape="0">
                <a:blip r:embed="rId7"/>
                <a:stretch>
                  <a:fillRect b="-13235"/>
                </a:stretch>
              </a:blipFill>
              <a:ln>
                <a:solidFill>
                  <a:srgbClr val="878887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肘形接點 4"/>
          <p:cNvCxnSpPr/>
          <p:nvPr/>
        </p:nvCxnSpPr>
        <p:spPr>
          <a:xfrm rot="5400000">
            <a:off x="4657460" y="3836254"/>
            <a:ext cx="416012" cy="396044"/>
          </a:xfrm>
          <a:prstGeom prst="bentConnector3">
            <a:avLst>
              <a:gd name="adj1" fmla="val 102203"/>
            </a:avLst>
          </a:prstGeom>
          <a:ln w="19050">
            <a:solidFill>
              <a:srgbClr val="878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圓角矩形圖說文字 42"/>
          <p:cNvSpPr/>
          <p:nvPr/>
        </p:nvSpPr>
        <p:spPr>
          <a:xfrm>
            <a:off x="5830123" y="3051987"/>
            <a:ext cx="3166155" cy="2681126"/>
          </a:xfrm>
          <a:prstGeom prst="wedgeRoundRectCallout">
            <a:avLst>
              <a:gd name="adj1" fmla="val -59380"/>
              <a:gd name="adj2" fmla="val -1734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共分成「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4×5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」等 </a:t>
            </a:r>
            <a:endParaRPr lang="en-US" altLang="zh-TW" sz="28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份，所以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分母</a:t>
            </a:r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endParaRPr lang="en-US" altLang="zh-TW" sz="28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4×5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」；</a:t>
            </a:r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種番茄</a:t>
            </a:r>
            <a:endParaRPr lang="en-US" altLang="zh-TW" sz="28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占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了「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3×3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」等</a:t>
            </a:r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份</a:t>
            </a:r>
            <a:endParaRPr lang="en-US" altLang="zh-TW" sz="28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 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所以分子</a:t>
            </a:r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endParaRPr lang="en-US" altLang="zh-TW" sz="28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3×3</a:t>
            </a:r>
            <a:r>
              <a:rPr lang="zh-TW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798463" y="5744944"/>
                <a:ext cx="2492991" cy="9977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63" y="5744944"/>
                <a:ext cx="2492991" cy="997709"/>
              </a:xfrm>
              <a:prstGeom prst="rect">
                <a:avLst/>
              </a:prstGeom>
              <a:blipFill rotWithShape="0">
                <a:blip r:embed="rId8"/>
                <a:stretch>
                  <a:fillRect r="-7090" b="-7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3122909" y="5762577"/>
                <a:ext cx="761747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909" y="5762577"/>
                <a:ext cx="761747" cy="98007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2"/>
          <p:cNvSpPr txBox="1">
            <a:spLocks noChangeArrowheads="1"/>
          </p:cNvSpPr>
          <p:nvPr/>
        </p:nvSpPr>
        <p:spPr bwMode="auto">
          <a:xfrm>
            <a:off x="5066060" y="6078734"/>
            <a:ext cx="1008112" cy="66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2"/>
              <p:cNvSpPr txBox="1">
                <a:spLocks noChangeArrowheads="1"/>
              </p:cNvSpPr>
              <p:nvPr/>
            </p:nvSpPr>
            <p:spPr bwMode="auto">
              <a:xfrm>
                <a:off x="5911882" y="5874748"/>
                <a:ext cx="1152128" cy="867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1882" y="5874748"/>
                <a:ext cx="1152128" cy="867905"/>
              </a:xfrm>
              <a:prstGeom prst="rect">
                <a:avLst/>
              </a:prstGeom>
              <a:blipFill rotWithShape="0">
                <a:blip r:embed="rId10"/>
                <a:stretch>
                  <a:fillRect r="-23810" b="-190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70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11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683568" y="539549"/>
            <a:ext cx="7920880" cy="2361854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object 2"/>
          <p:cNvSpPr txBox="1">
            <a:spLocks noChangeArrowheads="1"/>
          </p:cNvSpPr>
          <p:nvPr/>
        </p:nvSpPr>
        <p:spPr bwMode="auto">
          <a:xfrm>
            <a:off x="1384475" y="215512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真分數乘以真分數</a:t>
            </a: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9565"/>
            <a:ext cx="1080120" cy="982481"/>
          </a:xfrm>
          <a:prstGeom prst="rect">
            <a:avLst/>
          </a:prstGeom>
        </p:spPr>
      </p:pic>
      <p:sp>
        <p:nvSpPr>
          <p:cNvPr id="79" name="內容版面配置區 4"/>
          <p:cNvSpPr txBox="1">
            <a:spLocks/>
          </p:cNvSpPr>
          <p:nvPr/>
        </p:nvSpPr>
        <p:spPr bwMode="auto">
          <a:xfrm>
            <a:off x="387075" y="183204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2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48680"/>
                <a:ext cx="7884368" cy="2494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6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吳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阿姨有一塊土地，她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當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果園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，果園的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種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番茄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，種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番茄用了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多少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土地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？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48680"/>
                <a:ext cx="7884368" cy="2494359"/>
              </a:xfrm>
              <a:prstGeom prst="rect">
                <a:avLst/>
              </a:prstGeom>
              <a:blipFill rotWithShape="0">
                <a:blip r:embed="rId3"/>
                <a:stretch>
                  <a:fillRect l="-3558" b="-3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"/>
              <p:cNvSpPr txBox="1">
                <a:spLocks noChangeArrowheads="1"/>
              </p:cNvSpPr>
              <p:nvPr/>
            </p:nvSpPr>
            <p:spPr bwMode="auto">
              <a:xfrm>
                <a:off x="1458321" y="3451698"/>
                <a:ext cx="7818508" cy="25897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從上面</a:t>
                </a:r>
                <a:r>
                  <a:rPr lang="zh-TW" altLang="en-US" sz="36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算式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smtClean="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smtClean="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 dirty="0" smtClean="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 dirty="0" smtClean="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中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可以知道</a:t>
                </a:r>
                <a:r>
                  <a:rPr lang="zh-TW" altLang="en-US" sz="36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endParaRPr lang="en-US" altLang="zh-TW" sz="36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TW" altLang="en-US" sz="36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分數</a:t>
                </a:r>
                <a:r>
                  <a:rPr lang="zh-TW" altLang="en-US" sz="36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乘以分數能用下面的公式來算</a:t>
                </a:r>
                <a:r>
                  <a:rPr lang="zh-TW" altLang="en-US" sz="36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en-US" altLang="zh-TW" sz="36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b="1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TW" altLang="en-US" sz="3600" b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分子</m:t>
                        </m:r>
                      </m:num>
                      <m:den>
                        <m:r>
                          <m:rPr>
                            <m:nor/>
                          </m:rPr>
                          <a:rPr lang="zh-TW" altLang="en-US" sz="3600" b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分母</m:t>
                        </m:r>
                        <m:r>
                          <m:rPr>
                            <m:nor/>
                          </m:rPr>
                          <a:rPr lang="zh-TW" altLang="en-US" sz="3600" b="1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TW" sz="36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b="1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TW" altLang="en-US" sz="3600" b="1" dirty="0" smtClean="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分子</m:t>
                        </m:r>
                      </m:num>
                      <m:den>
                        <m:r>
                          <m:rPr>
                            <m:nor/>
                          </m:rPr>
                          <a:rPr lang="zh-TW" altLang="en-US" sz="3600" b="1" dirty="0" smtClean="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分母</m:t>
                        </m:r>
                        <m:r>
                          <m:rPr>
                            <m:nor/>
                          </m:rPr>
                          <a:rPr lang="zh-TW" altLang="en-US" sz="3600" b="1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36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b="1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TW" altLang="en-US" sz="3600" b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分子</m:t>
                        </m:r>
                        <m:r>
                          <m:rPr>
                            <m:nor/>
                          </m:rPr>
                          <a:rPr lang="en-US" altLang="zh-TW" sz="3600" b="1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zh-TW" altLang="en-US" sz="3600" b="1" dirty="0" smtClean="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分子</m:t>
                        </m:r>
                      </m:num>
                      <m:den>
                        <m:r>
                          <m:rPr>
                            <m:nor/>
                          </m:rPr>
                          <a:rPr lang="zh-TW" altLang="en-US" sz="3600" b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分母</m:t>
                        </m:r>
                        <m:r>
                          <m:rPr>
                            <m:nor/>
                          </m:rPr>
                          <a:rPr lang="en-US" altLang="zh-TW" sz="3600" b="1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zh-TW" altLang="en-US" sz="3600" b="1" dirty="0" smtClean="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分母</m:t>
                        </m:r>
                      </m:den>
                    </m:f>
                  </m:oMath>
                </a14:m>
                <a:endParaRPr lang="zh-TW" altLang="en-US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8321" y="3451698"/>
                <a:ext cx="7818508" cy="2589719"/>
              </a:xfrm>
              <a:prstGeom prst="rect">
                <a:avLst/>
              </a:prstGeom>
              <a:blipFill rotWithShape="0">
                <a:blip r:embed="rId4"/>
                <a:stretch>
                  <a:fillRect l="-35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1151620" y="3356992"/>
            <a:ext cx="7660188" cy="2757474"/>
            <a:chOff x="-63852" y="2348879"/>
            <a:chExt cx="7660188" cy="2757474"/>
          </a:xfrm>
        </p:grpSpPr>
        <p:sp>
          <p:nvSpPr>
            <p:cNvPr id="23" name="弧形 22"/>
            <p:cNvSpPr/>
            <p:nvPr/>
          </p:nvSpPr>
          <p:spPr>
            <a:xfrm>
              <a:off x="6912396" y="2348879"/>
              <a:ext cx="683940" cy="683940"/>
            </a:xfrm>
            <a:prstGeom prst="arc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弧形 23"/>
            <p:cNvSpPr/>
            <p:nvPr/>
          </p:nvSpPr>
          <p:spPr>
            <a:xfrm rot="5400000">
              <a:off x="6912396" y="4350405"/>
              <a:ext cx="683940" cy="683940"/>
            </a:xfrm>
            <a:prstGeom prst="arc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接點 24"/>
            <p:cNvCxnSpPr>
              <a:stCxn id="23" idx="0"/>
            </p:cNvCxnSpPr>
            <p:nvPr/>
          </p:nvCxnSpPr>
          <p:spPr>
            <a:xfrm flipH="1">
              <a:off x="-63852" y="2348879"/>
              <a:ext cx="731821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23" idx="2"/>
              <a:endCxn id="24" idx="0"/>
            </p:cNvCxnSpPr>
            <p:nvPr/>
          </p:nvCxnSpPr>
          <p:spPr>
            <a:xfrm>
              <a:off x="7596336" y="2690849"/>
              <a:ext cx="0" cy="200152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24" idx="2"/>
              <a:endCxn id="32" idx="2"/>
            </p:cNvCxnSpPr>
            <p:nvPr/>
          </p:nvCxnSpPr>
          <p:spPr>
            <a:xfrm flipH="1">
              <a:off x="116168" y="5034345"/>
              <a:ext cx="713819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116168" y="4962337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8" y="2816932"/>
            <a:ext cx="1275524" cy="22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11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683568" y="574906"/>
            <a:ext cx="7920880" cy="1089898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object 2"/>
          <p:cNvSpPr txBox="1">
            <a:spLocks noChangeArrowheads="1"/>
          </p:cNvSpPr>
          <p:nvPr/>
        </p:nvSpPr>
        <p:spPr bwMode="auto">
          <a:xfrm>
            <a:off x="1384475" y="0"/>
            <a:ext cx="3331541" cy="6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真分數乘以真（假）分數的</a:t>
            </a:r>
            <a:r>
              <a:rPr lang="zh-TW" altLang="en-US" dirty="0" smtClean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練習</a:t>
            </a:r>
            <a:endParaRPr lang="en-US" altLang="zh-TW" dirty="0" smtClean="0">
              <a:solidFill>
                <a:srgbClr val="1566B0"/>
              </a:solidFill>
              <a:latin typeface="標楷體" panose="03000509000000000000" pitchFamily="65" charset="-120"/>
              <a:ea typeface="標楷體" panose="03000509000000000000" pitchFamily="65" charset="-120"/>
              <a:cs typeface="新細明體" pitchFamily="18" charset="-120"/>
            </a:endParaRPr>
          </a:p>
          <a:p>
            <a:r>
              <a:rPr lang="zh-TW" altLang="en-US" dirty="0" smtClean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（</a:t>
            </a:r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含約分）</a:t>
            </a: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4922"/>
            <a:ext cx="1080120" cy="982481"/>
          </a:xfrm>
          <a:prstGeom prst="rect">
            <a:avLst/>
          </a:prstGeom>
        </p:spPr>
      </p:pic>
      <p:sp>
        <p:nvSpPr>
          <p:cNvPr id="79" name="內容版面配置區 4"/>
          <p:cNvSpPr txBox="1">
            <a:spLocks/>
          </p:cNvSpPr>
          <p:nvPr/>
        </p:nvSpPr>
        <p:spPr bwMode="auto">
          <a:xfrm>
            <a:off x="387075" y="218561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3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84037"/>
                <a:ext cx="7884368" cy="1080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算算看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多少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？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多少？</a:t>
                </a:r>
              </a:p>
            </p:txBody>
          </p:sp>
        </mc:Choice>
        <mc:Fallback xmlns="">
          <p:sp>
            <p:nvSpPr>
              <p:cNvPr id="8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84037"/>
                <a:ext cx="7884368" cy="1080767"/>
              </a:xfrm>
              <a:prstGeom prst="rect">
                <a:avLst/>
              </a:prstGeom>
              <a:blipFill rotWithShape="0">
                <a:blip r:embed="rId3"/>
                <a:stretch>
                  <a:fillRect l="-3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023196" y="1787219"/>
                <a:ext cx="7596844" cy="2105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buFont typeface="Arial" charset="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>
                  <a:buFont typeface="Arial" charset="0"/>
                </a:pP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>
                  <a:buFont typeface="Arial" charset="0"/>
                </a:pP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＝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6" y="1787219"/>
                <a:ext cx="7596844" cy="2105705"/>
              </a:xfrm>
              <a:prstGeom prst="rect">
                <a:avLst/>
              </a:prstGeom>
              <a:blipFill rotWithShape="0">
                <a:blip r:embed="rId4"/>
                <a:stretch>
                  <a:fillRect b="-98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667008" y="2060272"/>
            <a:ext cx="356188" cy="461665"/>
            <a:chOff x="647564" y="2751311"/>
            <a:chExt cx="356188" cy="461665"/>
          </a:xfrm>
        </p:grpSpPr>
        <p:sp>
          <p:nvSpPr>
            <p:cNvPr id="19" name="橢圓 18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983390" y="1628800"/>
            <a:ext cx="1304468" cy="1262393"/>
            <a:chOff x="1831534" y="1537699"/>
            <a:chExt cx="1304468" cy="1262393"/>
          </a:xfrm>
        </p:grpSpPr>
        <p:cxnSp>
          <p:nvCxnSpPr>
            <p:cNvPr id="3" name="直線接點 2"/>
            <p:cNvCxnSpPr/>
            <p:nvPr/>
          </p:nvCxnSpPr>
          <p:spPr>
            <a:xfrm>
              <a:off x="2087724" y="1772816"/>
              <a:ext cx="216024" cy="3600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2555776" y="2276872"/>
              <a:ext cx="216024" cy="3600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字方塊 3"/>
            <p:cNvSpPr txBox="1"/>
            <p:nvPr/>
          </p:nvSpPr>
          <p:spPr>
            <a:xfrm>
              <a:off x="1831534" y="1537699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771800" y="227687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132968" y="1956602"/>
            <a:ext cx="2454985" cy="641109"/>
            <a:chOff x="2953901" y="1965701"/>
            <a:chExt cx="2454985" cy="641109"/>
          </a:xfrm>
        </p:grpSpPr>
        <p:sp>
          <p:nvSpPr>
            <p:cNvPr id="29" name="圓角矩形 28"/>
            <p:cNvSpPr/>
            <p:nvPr/>
          </p:nvSpPr>
          <p:spPr>
            <a:xfrm>
              <a:off x="3381216" y="1965701"/>
              <a:ext cx="2027670" cy="641109"/>
            </a:xfrm>
            <a:prstGeom prst="roundRect">
              <a:avLst>
                <a:gd name="adj" fmla="val 44945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用</a:t>
              </a:r>
              <a:r>
                <a:rPr lang="en-US" altLang="zh-TW" sz="32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zh-TW" alt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約分</a:t>
              </a:r>
              <a:r>
                <a: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。</a:t>
              </a:r>
              <a:endParaRPr lang="en-US" altLang="zh-TW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線單箭頭接點 7"/>
            <p:cNvCxnSpPr/>
            <p:nvPr/>
          </p:nvCxnSpPr>
          <p:spPr>
            <a:xfrm flipH="1">
              <a:off x="2953901" y="2287117"/>
              <a:ext cx="43204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226064" y="2985867"/>
                <a:ext cx="530915" cy="973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64" y="2985867"/>
                <a:ext cx="530915" cy="9737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圓角矩形圖說文字 33"/>
              <p:cNvSpPr/>
              <p:nvPr/>
            </p:nvSpPr>
            <p:spPr>
              <a:xfrm>
                <a:off x="3599387" y="2727983"/>
                <a:ext cx="3934210" cy="912572"/>
              </a:xfrm>
              <a:prstGeom prst="wedgeRoundRectCallout">
                <a:avLst>
                  <a:gd name="adj1" fmla="val 57234"/>
                  <a:gd name="adj2" fmla="val -1449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zh-TW" alt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也可以這樣算：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圓角矩形圖說文字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387" y="2727983"/>
                <a:ext cx="3934210" cy="912572"/>
              </a:xfrm>
              <a:prstGeom prst="wedgeRoundRectCallout">
                <a:avLst>
                  <a:gd name="adj1" fmla="val 57234"/>
                  <a:gd name="adj2" fmla="val -1449"/>
                  <a:gd name="adj3" fmla="val 16667"/>
                </a:avLst>
              </a:prstGeom>
              <a:blipFill rotWithShape="0">
                <a:blip r:embed="rId6"/>
                <a:stretch>
                  <a:fillRect l="-2296" b="-5882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30" y="2760878"/>
            <a:ext cx="871474" cy="1093952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6383965" y="2606460"/>
            <a:ext cx="1208901" cy="1090593"/>
            <a:chOff x="2131427" y="1511717"/>
            <a:chExt cx="1208901" cy="1090593"/>
          </a:xfrm>
        </p:grpSpPr>
        <p:cxnSp>
          <p:nvCxnSpPr>
            <p:cNvPr id="37" name="直線接點 36"/>
            <p:cNvCxnSpPr/>
            <p:nvPr/>
          </p:nvCxnSpPr>
          <p:spPr>
            <a:xfrm>
              <a:off x="2407923" y="1757811"/>
              <a:ext cx="188644" cy="26871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2840545" y="2208649"/>
              <a:ext cx="180394" cy="2843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2131427" y="151171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2976126" y="207909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051448" y="4102491"/>
                <a:ext cx="7596844" cy="2105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buFont typeface="Arial" charset="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TW" sz="360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>
                  <a:buFont typeface="Arial" charset="0"/>
                </a:pP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>
                  <a:buFont typeface="Arial" charset="0"/>
                </a:pP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＝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48" y="4102491"/>
                <a:ext cx="7596844" cy="2105705"/>
              </a:xfrm>
              <a:prstGeom prst="rect">
                <a:avLst/>
              </a:prstGeom>
              <a:blipFill rotWithShape="0">
                <a:blip r:embed="rId8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/>
          <p:cNvGrpSpPr/>
          <p:nvPr/>
        </p:nvGrpSpPr>
        <p:grpSpPr>
          <a:xfrm>
            <a:off x="695260" y="4375544"/>
            <a:ext cx="356188" cy="461665"/>
            <a:chOff x="647564" y="2751311"/>
            <a:chExt cx="356188" cy="461665"/>
          </a:xfrm>
        </p:grpSpPr>
        <p:sp>
          <p:nvSpPr>
            <p:cNvPr id="43" name="橢圓 42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2273718" y="3957461"/>
            <a:ext cx="1407115" cy="1262393"/>
            <a:chOff x="1756231" y="1537699"/>
            <a:chExt cx="1407115" cy="1262393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2012421" y="1772816"/>
              <a:ext cx="216024" cy="3600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>
              <a:off x="2555776" y="2276872"/>
              <a:ext cx="216024" cy="3600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/>
            <p:cNvSpPr txBox="1"/>
            <p:nvPr/>
          </p:nvSpPr>
          <p:spPr>
            <a:xfrm>
              <a:off x="1756231" y="1537699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2771800" y="227687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1" name="直線接點 60"/>
            <p:cNvCxnSpPr/>
            <p:nvPr/>
          </p:nvCxnSpPr>
          <p:spPr>
            <a:xfrm>
              <a:off x="2490852" y="1771044"/>
              <a:ext cx="411513" cy="361812"/>
            </a:xfrm>
            <a:prstGeom prst="line">
              <a:avLst/>
            </a:prstGeom>
            <a:ln w="28575">
              <a:solidFill>
                <a:srgbClr val="0060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2799144" y="1537699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0060A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endParaRPr lang="zh-TW" altLang="en-US" sz="2800" dirty="0">
                <a:solidFill>
                  <a:srgbClr val="0060A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4" name="直線接點 63"/>
            <p:cNvCxnSpPr/>
            <p:nvPr/>
          </p:nvCxnSpPr>
          <p:spPr>
            <a:xfrm>
              <a:off x="2114505" y="2276872"/>
              <a:ext cx="216024" cy="360040"/>
            </a:xfrm>
            <a:prstGeom prst="line">
              <a:avLst/>
            </a:prstGeom>
            <a:ln w="28575">
              <a:solidFill>
                <a:srgbClr val="0060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字方塊 64"/>
            <p:cNvSpPr txBox="1"/>
            <p:nvPr/>
          </p:nvSpPr>
          <p:spPr>
            <a:xfrm>
              <a:off x="1770495" y="227256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0060A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0060A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569327" y="4275400"/>
            <a:ext cx="2922944" cy="635940"/>
            <a:chOff x="2953901" y="1974278"/>
            <a:chExt cx="2922944" cy="635940"/>
          </a:xfrm>
        </p:grpSpPr>
        <p:sp>
          <p:nvSpPr>
            <p:cNvPr id="51" name="圓角矩形 50"/>
            <p:cNvSpPr/>
            <p:nvPr/>
          </p:nvSpPr>
          <p:spPr>
            <a:xfrm>
              <a:off x="3373699" y="1974278"/>
              <a:ext cx="2503146" cy="635940"/>
            </a:xfrm>
            <a:prstGeom prst="roundRect">
              <a:avLst>
                <a:gd name="adj" fmla="val 44945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用</a:t>
              </a:r>
              <a:r>
                <a:rPr lang="en-US" altLang="zh-TW" sz="32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zh-TW" alt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和</a:t>
              </a:r>
              <a:r>
                <a:rPr lang="en-US" altLang="zh-TW" sz="3200" dirty="0" smtClean="0">
                  <a:solidFill>
                    <a:srgbClr val="0060A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r>
                <a:rPr lang="zh-TW" alt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約分</a:t>
              </a:r>
              <a:r>
                <a: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。</a:t>
              </a:r>
              <a:endParaRPr lang="en-US" altLang="zh-TW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線單箭頭接點 51"/>
            <p:cNvCxnSpPr/>
            <p:nvPr/>
          </p:nvCxnSpPr>
          <p:spPr>
            <a:xfrm flipH="1">
              <a:off x="2953901" y="2287117"/>
              <a:ext cx="43204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2254316" y="5301139"/>
                <a:ext cx="530915" cy="973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16" y="5301139"/>
                <a:ext cx="530915" cy="97372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圓角矩形圖說文字 53"/>
              <p:cNvSpPr/>
              <p:nvPr/>
            </p:nvSpPr>
            <p:spPr>
              <a:xfrm>
                <a:off x="3654212" y="5149526"/>
                <a:ext cx="4119968" cy="953545"/>
              </a:xfrm>
              <a:prstGeom prst="wedgeRoundRectCallout">
                <a:avLst>
                  <a:gd name="adj1" fmla="val 57234"/>
                  <a:gd name="adj2" fmla="val -1449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zh-TW" alt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也可以這樣算：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圓角矩形圖說文字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212" y="5149526"/>
                <a:ext cx="4119968" cy="953545"/>
              </a:xfrm>
              <a:prstGeom prst="wedgeRoundRectCallout">
                <a:avLst>
                  <a:gd name="adj1" fmla="val 57234"/>
                  <a:gd name="adj2" fmla="val -1449"/>
                  <a:gd name="adj3" fmla="val 16667"/>
                </a:avLst>
              </a:prstGeom>
              <a:blipFill rotWithShape="0">
                <a:blip r:embed="rId10"/>
                <a:stretch>
                  <a:fillRect l="-2058" b="-3750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群組 67"/>
          <p:cNvGrpSpPr/>
          <p:nvPr/>
        </p:nvGrpSpPr>
        <p:grpSpPr>
          <a:xfrm>
            <a:off x="6432498" y="5047709"/>
            <a:ext cx="1385957" cy="1118824"/>
            <a:chOff x="1843390" y="1549494"/>
            <a:chExt cx="1385957" cy="1118824"/>
          </a:xfrm>
        </p:grpSpPr>
        <p:cxnSp>
          <p:nvCxnSpPr>
            <p:cNvPr id="69" name="直線接點 68"/>
            <p:cNvCxnSpPr/>
            <p:nvPr/>
          </p:nvCxnSpPr>
          <p:spPr>
            <a:xfrm>
              <a:off x="2138866" y="1796302"/>
              <a:ext cx="182022" cy="2889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2614498" y="2259319"/>
              <a:ext cx="208540" cy="2829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字方塊 70"/>
            <p:cNvSpPr txBox="1"/>
            <p:nvPr/>
          </p:nvSpPr>
          <p:spPr>
            <a:xfrm>
              <a:off x="1843390" y="15494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2858318" y="214509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4" name="直線接點 73"/>
            <p:cNvCxnSpPr/>
            <p:nvPr/>
          </p:nvCxnSpPr>
          <p:spPr>
            <a:xfrm>
              <a:off x="2584633" y="1771044"/>
              <a:ext cx="369799" cy="314173"/>
            </a:xfrm>
            <a:prstGeom prst="line">
              <a:avLst/>
            </a:prstGeom>
            <a:ln w="28575">
              <a:solidFill>
                <a:srgbClr val="0060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字方塊 74"/>
            <p:cNvSpPr txBox="1"/>
            <p:nvPr/>
          </p:nvSpPr>
          <p:spPr>
            <a:xfrm>
              <a:off x="2865145" y="155562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0060A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endParaRPr lang="zh-TW" altLang="en-US" sz="2800" dirty="0">
                <a:solidFill>
                  <a:srgbClr val="0060A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線接點 75"/>
            <p:cNvCxnSpPr/>
            <p:nvPr/>
          </p:nvCxnSpPr>
          <p:spPr>
            <a:xfrm>
              <a:off x="2161335" y="2246816"/>
              <a:ext cx="189947" cy="288394"/>
            </a:xfrm>
            <a:prstGeom prst="line">
              <a:avLst/>
            </a:prstGeom>
            <a:ln w="28575">
              <a:solidFill>
                <a:srgbClr val="0060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1855855" y="212669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0060A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0060A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21" y="5089324"/>
            <a:ext cx="831589" cy="10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9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12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683568" y="574906"/>
            <a:ext cx="7920880" cy="1825960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object 2"/>
          <p:cNvSpPr txBox="1">
            <a:spLocks noChangeArrowheads="1"/>
          </p:cNvSpPr>
          <p:nvPr/>
        </p:nvSpPr>
        <p:spPr bwMode="auto">
          <a:xfrm>
            <a:off x="1384475" y="259741"/>
            <a:ext cx="3331541" cy="36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假分數乘以假分數或帶分數</a:t>
            </a: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4922"/>
            <a:ext cx="1080120" cy="982481"/>
          </a:xfrm>
          <a:prstGeom prst="rect">
            <a:avLst/>
          </a:prstGeom>
        </p:spPr>
      </p:pic>
      <p:sp>
        <p:nvSpPr>
          <p:cNvPr id="79" name="內容版面配置區 4"/>
          <p:cNvSpPr txBox="1">
            <a:spLocks/>
          </p:cNvSpPr>
          <p:nvPr/>
        </p:nvSpPr>
        <p:spPr bwMode="auto">
          <a:xfrm>
            <a:off x="387075" y="218561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4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84037"/>
                <a:ext cx="7884368" cy="1839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一條緞帶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公尺，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條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緞帶有多長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？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條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呢？</a:t>
                </a:r>
              </a:p>
            </p:txBody>
          </p:sp>
        </mc:Choice>
        <mc:Fallback xmlns="">
          <p:sp>
            <p:nvSpPr>
              <p:cNvPr id="8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84037"/>
                <a:ext cx="7884368" cy="1839489"/>
              </a:xfrm>
              <a:prstGeom prst="rect">
                <a:avLst/>
              </a:prstGeom>
              <a:blipFill rotWithShape="0">
                <a:blip r:embed="rId3"/>
                <a:stretch>
                  <a:fillRect l="-3558" b="-29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051360" y="2475465"/>
                <a:ext cx="1886686" cy="9683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buFont typeface="Arial" charset="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0" y="2475465"/>
                <a:ext cx="1886686" cy="968342"/>
              </a:xfrm>
              <a:prstGeom prst="rect">
                <a:avLst/>
              </a:prstGeom>
              <a:blipFill rotWithShape="0">
                <a:blip r:embed="rId4"/>
                <a:stretch>
                  <a:fillRect b="-10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695172" y="2748518"/>
            <a:ext cx="356188" cy="461665"/>
            <a:chOff x="647564" y="2751311"/>
            <a:chExt cx="356188" cy="461665"/>
          </a:xfrm>
        </p:grpSpPr>
        <p:sp>
          <p:nvSpPr>
            <p:cNvPr id="19" name="橢圓 18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226077" y="2475655"/>
                <a:ext cx="761747" cy="98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77" y="2475655"/>
                <a:ext cx="761747" cy="9800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群組 49"/>
          <p:cNvGrpSpPr/>
          <p:nvPr/>
        </p:nvGrpSpPr>
        <p:grpSpPr>
          <a:xfrm>
            <a:off x="679337" y="5345444"/>
            <a:ext cx="4587159" cy="1039812"/>
            <a:chOff x="3373698" y="1570406"/>
            <a:chExt cx="4587159" cy="1039812"/>
          </a:xfrm>
        </p:grpSpPr>
        <p:sp>
          <p:nvSpPr>
            <p:cNvPr id="51" name="圓角矩形 50"/>
            <p:cNvSpPr/>
            <p:nvPr/>
          </p:nvSpPr>
          <p:spPr>
            <a:xfrm>
              <a:off x="3373698" y="1974278"/>
              <a:ext cx="4587159" cy="635940"/>
            </a:xfrm>
            <a:prstGeom prst="roundRect">
              <a:avLst>
                <a:gd name="adj" fmla="val 44945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先把帶分數化成假分數。</a:t>
              </a:r>
            </a:p>
          </p:txBody>
        </p:sp>
        <p:cxnSp>
          <p:nvCxnSpPr>
            <p:cNvPr id="52" name="直線單箭頭接點 51"/>
            <p:cNvCxnSpPr/>
            <p:nvPr/>
          </p:nvCxnSpPr>
          <p:spPr>
            <a:xfrm flipH="1" flipV="1">
              <a:off x="4689064" y="1570406"/>
              <a:ext cx="9392" cy="408838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2863932" y="2475655"/>
                <a:ext cx="1300356" cy="98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zh-TW" altLang="en-US" sz="3600" b="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4</m:t>
                    </m:r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932" y="2475655"/>
                <a:ext cx="1300356" cy="980076"/>
              </a:xfrm>
              <a:prstGeom prst="rect">
                <a:avLst/>
              </a:prstGeom>
              <a:blipFill rotWithShape="0">
                <a:blip r:embed="rId6"/>
                <a:stretch>
                  <a:fillRect l="-14554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6728075" y="2475655"/>
                <a:ext cx="1762021" cy="98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4</m:t>
                    </m:r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公尺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075" y="2475655"/>
                <a:ext cx="1762021" cy="980076"/>
              </a:xfrm>
              <a:prstGeom prst="rect">
                <a:avLst/>
              </a:prstGeom>
              <a:blipFill rotWithShape="0">
                <a:blip r:embed="rId7"/>
                <a:stretch>
                  <a:fillRect r="-10381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5760132" y="269553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1051359" y="4325163"/>
                <a:ext cx="5676715" cy="974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buFont typeface="Arial" charset="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2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TW" altLang="en-US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         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59" y="4325163"/>
                <a:ext cx="5676715" cy="974690"/>
              </a:xfrm>
              <a:prstGeom prst="rect">
                <a:avLst/>
              </a:prstGeom>
              <a:blipFill rotWithShape="0">
                <a:blip r:embed="rId8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>
            <a:off x="695172" y="4598216"/>
            <a:ext cx="356188" cy="461665"/>
            <a:chOff x="647564" y="2751311"/>
            <a:chExt cx="356188" cy="461665"/>
          </a:xfrm>
        </p:grpSpPr>
        <p:sp>
          <p:nvSpPr>
            <p:cNvPr id="63" name="橢圓 62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4328033" y="4325353"/>
                <a:ext cx="761747" cy="98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033" y="4325353"/>
                <a:ext cx="761747" cy="98007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4829296" y="4325353"/>
                <a:ext cx="1300356" cy="98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zh-TW" altLang="en-US" sz="3600" b="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5</m:t>
                    </m:r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96" y="4325353"/>
                <a:ext cx="1300356" cy="980076"/>
              </a:xfrm>
              <a:prstGeom prst="rect">
                <a:avLst/>
              </a:prstGeom>
              <a:blipFill rotWithShape="0">
                <a:blip r:embed="rId10"/>
                <a:stretch>
                  <a:fillRect l="-14019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6785783" y="5086694"/>
                <a:ext cx="1646605" cy="973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5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公尺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783" y="5086694"/>
                <a:ext cx="1646605" cy="973728"/>
              </a:xfrm>
              <a:prstGeom prst="rect">
                <a:avLst/>
              </a:prstGeom>
              <a:blipFill rotWithShape="0">
                <a:blip r:embed="rId11"/>
                <a:stretch>
                  <a:fillRect r="-10741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字方塊 84"/>
          <p:cNvSpPr txBox="1"/>
          <p:nvPr/>
        </p:nvSpPr>
        <p:spPr>
          <a:xfrm>
            <a:off x="5760132" y="530657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" name="圓角矩形 85"/>
          <p:cNvSpPr/>
          <p:nvPr/>
        </p:nvSpPr>
        <p:spPr>
          <a:xfrm>
            <a:off x="3245732" y="4363849"/>
            <a:ext cx="449709" cy="4497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3264548" y="4247545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1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6" grpId="0"/>
      <p:bldP spid="57" grpId="0"/>
      <p:bldP spid="82" grpId="0"/>
      <p:bldP spid="83" grpId="0"/>
      <p:bldP spid="84" grpId="0"/>
      <p:bldP spid="8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12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683568" y="574906"/>
            <a:ext cx="7920880" cy="1825960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object 2"/>
          <p:cNvSpPr txBox="1">
            <a:spLocks noChangeArrowheads="1"/>
          </p:cNvSpPr>
          <p:nvPr/>
        </p:nvSpPr>
        <p:spPr bwMode="auto">
          <a:xfrm>
            <a:off x="1384475" y="26490"/>
            <a:ext cx="3331541" cy="36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帶分數乘以帶分數，約分與簡化計算</a:t>
            </a: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4922"/>
            <a:ext cx="1080120" cy="982481"/>
          </a:xfrm>
          <a:prstGeom prst="rect">
            <a:avLst/>
          </a:prstGeom>
        </p:spPr>
      </p:pic>
      <p:sp>
        <p:nvSpPr>
          <p:cNvPr id="79" name="內容版面配置區 4"/>
          <p:cNvSpPr txBox="1">
            <a:spLocks/>
          </p:cNvSpPr>
          <p:nvPr/>
        </p:nvSpPr>
        <p:spPr bwMode="auto">
          <a:xfrm>
            <a:off x="387075" y="218561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5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84037"/>
                <a:ext cx="7884368" cy="1839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利用約分算算看，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多少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？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7×1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是多少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8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84037"/>
                <a:ext cx="7884368" cy="1839489"/>
              </a:xfrm>
              <a:prstGeom prst="rect">
                <a:avLst/>
              </a:prstGeom>
              <a:blipFill rotWithShape="0">
                <a:blip r:embed="rId3"/>
                <a:stretch>
                  <a:fillRect l="-3558" b="-36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051360" y="2475465"/>
                <a:ext cx="6040920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charset="0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13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3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0" y="2475465"/>
                <a:ext cx="6040920" cy="980076"/>
              </a:xfrm>
              <a:prstGeom prst="rect">
                <a:avLst/>
              </a:prstGeom>
              <a:blipFill rotWithShape="0">
                <a:blip r:embed="rId4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695172" y="2748518"/>
            <a:ext cx="356188" cy="461665"/>
            <a:chOff x="647564" y="2751311"/>
            <a:chExt cx="356188" cy="461665"/>
          </a:xfrm>
        </p:grpSpPr>
        <p:sp>
          <p:nvSpPr>
            <p:cNvPr id="19" name="橢圓 18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4716016" y="268005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45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1051359" y="4325163"/>
                <a:ext cx="2296505" cy="974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buFont typeface="Arial" charset="0"/>
                </a:pP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7×1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59" y="4325163"/>
                <a:ext cx="2296505" cy="974690"/>
              </a:xfrm>
              <a:prstGeom prst="rect">
                <a:avLst/>
              </a:prstGeom>
              <a:blipFill rotWithShape="0">
                <a:blip r:embed="rId5"/>
                <a:stretch>
                  <a:fillRect l="-7958" r="-6631" b="-113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>
            <a:off x="695172" y="4598216"/>
            <a:ext cx="356188" cy="461665"/>
            <a:chOff x="647564" y="2751311"/>
            <a:chExt cx="356188" cy="461665"/>
          </a:xfrm>
        </p:grpSpPr>
        <p:sp>
          <p:nvSpPr>
            <p:cNvPr id="63" name="橢圓 62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3092114" y="4325353"/>
                <a:ext cx="1685077" cy="981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charset="0"/>
                </a:pP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7×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114" y="4325353"/>
                <a:ext cx="1685077" cy="981038"/>
              </a:xfrm>
              <a:prstGeom prst="rect">
                <a:avLst/>
              </a:prstGeom>
              <a:blipFill rotWithShape="0">
                <a:blip r:embed="rId6"/>
                <a:stretch>
                  <a:fillRect l="-10830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字方塊 82"/>
          <p:cNvSpPr txBox="1"/>
          <p:nvPr/>
        </p:nvSpPr>
        <p:spPr>
          <a:xfrm>
            <a:off x="4550402" y="457071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buFont typeface="Arial" charset="0"/>
            </a:pP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3153852" y="2268029"/>
            <a:ext cx="1399774" cy="1360713"/>
            <a:chOff x="2068633" y="1384866"/>
            <a:chExt cx="1399774" cy="1360713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2068633" y="1686258"/>
              <a:ext cx="338791" cy="3367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2830278" y="2237978"/>
              <a:ext cx="208540" cy="2829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2404318" y="138607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3054696" y="221912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/>
            <p:cNvCxnSpPr/>
            <p:nvPr/>
          </p:nvCxnSpPr>
          <p:spPr>
            <a:xfrm>
              <a:off x="2786251" y="1708879"/>
              <a:ext cx="369799" cy="314173"/>
            </a:xfrm>
            <a:prstGeom prst="line">
              <a:avLst/>
            </a:prstGeom>
            <a:ln w="28575">
              <a:solidFill>
                <a:srgbClr val="0060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3104205" y="138486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0060A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endParaRPr lang="zh-TW" altLang="en-US" sz="2800" dirty="0">
                <a:solidFill>
                  <a:srgbClr val="0060A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線接點 35"/>
            <p:cNvCxnSpPr/>
            <p:nvPr/>
          </p:nvCxnSpPr>
          <p:spPr>
            <a:xfrm>
              <a:off x="2161335" y="2246816"/>
              <a:ext cx="189947" cy="288394"/>
            </a:xfrm>
            <a:prstGeom prst="line">
              <a:avLst/>
            </a:prstGeom>
            <a:ln w="28575">
              <a:solidFill>
                <a:srgbClr val="0060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2405032" y="2222359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0060A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0060A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3143541" y="4133362"/>
            <a:ext cx="1562523" cy="1359502"/>
            <a:chOff x="3190153" y="4133362"/>
            <a:chExt cx="1562523" cy="1359502"/>
          </a:xfrm>
        </p:grpSpPr>
        <p:cxnSp>
          <p:nvCxnSpPr>
            <p:cNvPr id="40" name="直線接點 39"/>
            <p:cNvCxnSpPr/>
            <p:nvPr/>
          </p:nvCxnSpPr>
          <p:spPr>
            <a:xfrm>
              <a:off x="3648118" y="4451326"/>
              <a:ext cx="223352" cy="3318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4237912" y="4945238"/>
              <a:ext cx="208540" cy="2829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3830086" y="413336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388474" y="496641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4" name="直線接點 43"/>
            <p:cNvCxnSpPr/>
            <p:nvPr/>
          </p:nvCxnSpPr>
          <p:spPr>
            <a:xfrm>
              <a:off x="3190153" y="4684181"/>
              <a:ext cx="226016" cy="3649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>
              <a:off x="3241766" y="424711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線接點 45"/>
            <p:cNvCxnSpPr/>
            <p:nvPr/>
          </p:nvCxnSpPr>
          <p:spPr>
            <a:xfrm>
              <a:off x="3663792" y="4942497"/>
              <a:ext cx="189947" cy="2883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6"/>
            <p:cNvSpPr txBox="1"/>
            <p:nvPr/>
          </p:nvSpPr>
          <p:spPr>
            <a:xfrm>
              <a:off x="3807101" y="496964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734" y="4690998"/>
            <a:ext cx="945132" cy="1173047"/>
          </a:xfrm>
          <a:prstGeom prst="rect">
            <a:avLst/>
          </a:prstGeom>
        </p:spPr>
      </p:pic>
      <p:sp>
        <p:nvSpPr>
          <p:cNvPr id="53" name="圓角矩形圖說文字 52"/>
          <p:cNvSpPr/>
          <p:nvPr/>
        </p:nvSpPr>
        <p:spPr>
          <a:xfrm>
            <a:off x="5413683" y="3097737"/>
            <a:ext cx="3197673" cy="1523661"/>
          </a:xfrm>
          <a:prstGeom prst="wedgeRoundRectCallout">
            <a:avLst>
              <a:gd name="adj1" fmla="val 30796"/>
              <a:gd name="adj2" fmla="val 65924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先化成假分數，</a:t>
            </a:r>
            <a:endParaRPr lang="en-US" altLang="zh-TW" sz="32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27</a:t>
            </a:r>
            <a:r>
              <a:rPr lang="zh-TW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約分，</a:t>
            </a:r>
            <a:endParaRPr lang="en-US" altLang="zh-TW" sz="32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3200" dirty="0" smtClean="0">
                <a:solidFill>
                  <a:srgbClr val="0060A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約分。</a:t>
            </a:r>
            <a:endParaRPr lang="zh-TW" altLang="en-US" sz="3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15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2" grpId="0"/>
      <p:bldP spid="8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prstClr val="white"/>
                </a:solidFill>
                <a:latin typeface="Times New Roman" pitchFamily="18" charset="0"/>
                <a:ea typeface="書法中楷（注音一）" pitchFamily="49" charset="-120"/>
              </a:rPr>
              <a:t>12</a:t>
            </a:r>
            <a:endParaRPr kumimoji="0" lang="zh-TW" altLang="en-US" sz="2000" b="1" dirty="0">
              <a:solidFill>
                <a:prstClr val="white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836712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利用約分算算看。</a:t>
            </a:r>
          </a:p>
        </p:txBody>
      </p:sp>
      <p:grpSp>
        <p:nvGrpSpPr>
          <p:cNvPr id="34" name="群組 43"/>
          <p:cNvGrpSpPr>
            <a:grpSpLocks/>
          </p:cNvGrpSpPr>
          <p:nvPr/>
        </p:nvGrpSpPr>
        <p:grpSpPr bwMode="auto">
          <a:xfrm>
            <a:off x="251520" y="190034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35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6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3145" y="1544310"/>
                <a:ext cx="877163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5" y="1544310"/>
                <a:ext cx="877163" cy="980974"/>
              </a:xfrm>
              <a:prstGeom prst="rect">
                <a:avLst/>
              </a:prstGeom>
              <a:blipFill rotWithShape="0">
                <a:blip r:embed="rId2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418826" y="1540798"/>
                <a:ext cx="110799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826" y="1540798"/>
                <a:ext cx="1107996" cy="980076"/>
              </a:xfrm>
              <a:prstGeom prst="rect">
                <a:avLst/>
              </a:prstGeom>
              <a:blipFill rotWithShape="0">
                <a:blip r:embed="rId3"/>
                <a:stretch>
                  <a:fillRect l="-17033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群組 43"/>
          <p:cNvGrpSpPr>
            <a:grpSpLocks/>
          </p:cNvGrpSpPr>
          <p:nvPr/>
        </p:nvGrpSpPr>
        <p:grpSpPr bwMode="auto">
          <a:xfrm>
            <a:off x="4751437" y="190034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40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46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5053062" y="1544310"/>
                <a:ext cx="1338828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8×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062" y="1544310"/>
                <a:ext cx="1338828" cy="974690"/>
              </a:xfrm>
              <a:prstGeom prst="rect">
                <a:avLst/>
              </a:prstGeom>
              <a:blipFill rotWithShape="0">
                <a:blip r:embed="rId4"/>
                <a:stretch>
                  <a:fillRect l="-14091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375479" y="1544759"/>
                <a:ext cx="110799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79" y="1544759"/>
                <a:ext cx="1107996" cy="980076"/>
              </a:xfrm>
              <a:prstGeom prst="rect">
                <a:avLst/>
              </a:prstGeom>
              <a:blipFill rotWithShape="0">
                <a:blip r:embed="rId5"/>
                <a:stretch>
                  <a:fillRect l="-17033" b="-9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群組 43"/>
          <p:cNvGrpSpPr>
            <a:grpSpLocks/>
          </p:cNvGrpSpPr>
          <p:nvPr/>
        </p:nvGrpSpPr>
        <p:grpSpPr bwMode="auto">
          <a:xfrm>
            <a:off x="251520" y="4064098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84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85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3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553145" y="3708062"/>
                <a:ext cx="1492716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5" y="3708062"/>
                <a:ext cx="1492716" cy="980974"/>
              </a:xfrm>
              <a:prstGeom prst="rect">
                <a:avLst/>
              </a:prstGeom>
              <a:blipFill rotWithShape="0">
                <a:blip r:embed="rId6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1898358" y="3713256"/>
                <a:ext cx="1569660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358" y="3713256"/>
                <a:ext cx="1569660" cy="980974"/>
              </a:xfrm>
              <a:prstGeom prst="rect">
                <a:avLst/>
              </a:prstGeom>
              <a:blipFill rotWithShape="0">
                <a:blip r:embed="rId7"/>
                <a:stretch>
                  <a:fillRect l="-11628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群組 43"/>
          <p:cNvGrpSpPr>
            <a:grpSpLocks/>
          </p:cNvGrpSpPr>
          <p:nvPr/>
        </p:nvGrpSpPr>
        <p:grpSpPr bwMode="auto">
          <a:xfrm>
            <a:off x="4751437" y="4064098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91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92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4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5053062" y="3708062"/>
                <a:ext cx="1338828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17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062" y="3708062"/>
                <a:ext cx="1338828" cy="981038"/>
              </a:xfrm>
              <a:prstGeom prst="rect">
                <a:avLst/>
              </a:prstGeom>
              <a:blipFill rotWithShape="0">
                <a:blip r:embed="rId8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/>
          <p:cNvCxnSpPr/>
          <p:nvPr/>
        </p:nvCxnSpPr>
        <p:spPr>
          <a:xfrm>
            <a:off x="4572000" y="1768812"/>
            <a:ext cx="0" cy="3676412"/>
          </a:xfrm>
          <a:prstGeom prst="line">
            <a:avLst/>
          </a:pr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6" name="直線接點 5"/>
          <p:cNvCxnSpPr/>
          <p:nvPr/>
        </p:nvCxnSpPr>
        <p:spPr>
          <a:xfrm>
            <a:off x="251520" y="3488526"/>
            <a:ext cx="8640960" cy="0"/>
          </a:xfrm>
          <a:prstGeom prst="line">
            <a:avLst/>
          </a:pr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9" name="群組 8"/>
          <p:cNvGrpSpPr/>
          <p:nvPr/>
        </p:nvGrpSpPr>
        <p:grpSpPr>
          <a:xfrm>
            <a:off x="647564" y="1324775"/>
            <a:ext cx="997569" cy="1413398"/>
            <a:chOff x="647564" y="1229245"/>
            <a:chExt cx="997569" cy="1413398"/>
          </a:xfrm>
        </p:grpSpPr>
        <p:cxnSp>
          <p:nvCxnSpPr>
            <p:cNvPr id="5" name="直線接點 4"/>
            <p:cNvCxnSpPr/>
            <p:nvPr/>
          </p:nvCxnSpPr>
          <p:spPr>
            <a:xfrm>
              <a:off x="647564" y="1556792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080026" y="2047085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773578" y="12292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線接點 40"/>
            <p:cNvCxnSpPr/>
            <p:nvPr/>
          </p:nvCxnSpPr>
          <p:spPr>
            <a:xfrm>
              <a:off x="1093105" y="1556792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1219119" y="12292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接點 42"/>
            <p:cNvCxnSpPr/>
            <p:nvPr/>
          </p:nvCxnSpPr>
          <p:spPr>
            <a:xfrm>
              <a:off x="647564" y="2082044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/>
            <p:cNvSpPr txBox="1"/>
            <p:nvPr/>
          </p:nvSpPr>
          <p:spPr>
            <a:xfrm>
              <a:off x="835390" y="211942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280931" y="211942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218241" y="1540798"/>
                <a:ext cx="1338828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241" y="1540798"/>
                <a:ext cx="1338828" cy="980076"/>
              </a:xfrm>
              <a:prstGeom prst="rect">
                <a:avLst/>
              </a:prstGeom>
              <a:blipFill rotWithShape="0">
                <a:blip r:embed="rId9"/>
                <a:stretch>
                  <a:fillRect l="-14091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5114874" y="1261244"/>
            <a:ext cx="1491645" cy="1501976"/>
            <a:chOff x="-747045" y="1165714"/>
            <a:chExt cx="1491645" cy="1501976"/>
          </a:xfrm>
        </p:grpSpPr>
        <p:cxnSp>
          <p:nvCxnSpPr>
            <p:cNvPr id="50" name="直線接點 49"/>
            <p:cNvCxnSpPr/>
            <p:nvPr/>
          </p:nvCxnSpPr>
          <p:spPr>
            <a:xfrm>
              <a:off x="-747045" y="1804816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-570047" y="1496069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-623874" y="140105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3" name="直線接點 52"/>
            <p:cNvCxnSpPr/>
            <p:nvPr/>
          </p:nvCxnSpPr>
          <p:spPr>
            <a:xfrm>
              <a:off x="191802" y="2045428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-495017" y="116571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5" name="直線接點 54"/>
            <p:cNvCxnSpPr/>
            <p:nvPr/>
          </p:nvCxnSpPr>
          <p:spPr>
            <a:xfrm>
              <a:off x="-249193" y="2060410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字方塊 56"/>
            <p:cNvSpPr txBox="1"/>
            <p:nvPr/>
          </p:nvSpPr>
          <p:spPr>
            <a:xfrm>
              <a:off x="-63029" y="214447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380398" y="2134029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7126493" y="1544759"/>
                <a:ext cx="1338828" cy="97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493" y="1544759"/>
                <a:ext cx="1338828" cy="973728"/>
              </a:xfrm>
              <a:prstGeom prst="rect">
                <a:avLst/>
              </a:prstGeom>
              <a:blipFill rotWithShape="0">
                <a:blip r:embed="rId10"/>
                <a:stretch>
                  <a:fillRect l="-13636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/>
          <p:cNvSpPr/>
          <p:nvPr/>
        </p:nvSpPr>
        <p:spPr>
          <a:xfrm>
            <a:off x="3326792" y="3929453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2447764" y="3479554"/>
            <a:ext cx="1191657" cy="1440520"/>
            <a:chOff x="647564" y="1229245"/>
            <a:chExt cx="1191657" cy="1440520"/>
          </a:xfrm>
        </p:grpSpPr>
        <p:cxnSp>
          <p:nvCxnSpPr>
            <p:cNvPr id="62" name="直線接點 61"/>
            <p:cNvCxnSpPr/>
            <p:nvPr/>
          </p:nvCxnSpPr>
          <p:spPr>
            <a:xfrm>
              <a:off x="647564" y="1556792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>
              <a:off x="1200315" y="2074207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字方塊 64"/>
            <p:cNvSpPr txBox="1"/>
            <p:nvPr/>
          </p:nvSpPr>
          <p:spPr>
            <a:xfrm>
              <a:off x="773578" y="12292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7" name="直線接點 66"/>
            <p:cNvCxnSpPr/>
            <p:nvPr/>
          </p:nvCxnSpPr>
          <p:spPr>
            <a:xfrm>
              <a:off x="1093105" y="1556792"/>
              <a:ext cx="478719" cy="352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1475019" y="12292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線接點 68"/>
            <p:cNvCxnSpPr/>
            <p:nvPr/>
          </p:nvCxnSpPr>
          <p:spPr>
            <a:xfrm>
              <a:off x="647564" y="2082044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字方塊 69"/>
            <p:cNvSpPr txBox="1"/>
            <p:nvPr/>
          </p:nvSpPr>
          <p:spPr>
            <a:xfrm>
              <a:off x="835390" y="211942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1401220" y="21465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6305749" y="3713256"/>
                <a:ext cx="1800493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17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49" y="3713256"/>
                <a:ext cx="1800493" cy="981038"/>
              </a:xfrm>
              <a:prstGeom prst="rect">
                <a:avLst/>
              </a:prstGeom>
              <a:blipFill rotWithShape="0">
                <a:blip r:embed="rId11"/>
                <a:stretch>
                  <a:fillRect l="-10135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8003799" y="3723795"/>
                <a:ext cx="877163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99" y="3723795"/>
                <a:ext cx="877163" cy="980076"/>
              </a:xfrm>
              <a:prstGeom prst="rect">
                <a:avLst/>
              </a:prstGeom>
              <a:blipFill rotWithShape="0">
                <a:blip r:embed="rId12"/>
                <a:stretch>
                  <a:fillRect l="-21528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群組 99"/>
          <p:cNvGrpSpPr/>
          <p:nvPr/>
        </p:nvGrpSpPr>
        <p:grpSpPr>
          <a:xfrm>
            <a:off x="6828760" y="3479554"/>
            <a:ext cx="1476715" cy="1440520"/>
            <a:chOff x="495217" y="1229245"/>
            <a:chExt cx="1476715" cy="1440520"/>
          </a:xfrm>
        </p:grpSpPr>
        <p:cxnSp>
          <p:nvCxnSpPr>
            <p:cNvPr id="101" name="直線接點 100"/>
            <p:cNvCxnSpPr/>
            <p:nvPr/>
          </p:nvCxnSpPr>
          <p:spPr>
            <a:xfrm>
              <a:off x="647564" y="1556792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>
              <a:off x="1312398" y="2074207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/>
            <p:cNvSpPr txBox="1"/>
            <p:nvPr/>
          </p:nvSpPr>
          <p:spPr>
            <a:xfrm>
              <a:off x="773578" y="12292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04" name="直線接點 103"/>
            <p:cNvCxnSpPr/>
            <p:nvPr/>
          </p:nvCxnSpPr>
          <p:spPr>
            <a:xfrm>
              <a:off x="1225816" y="1556792"/>
              <a:ext cx="478719" cy="352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字方塊 104"/>
            <p:cNvSpPr txBox="1"/>
            <p:nvPr/>
          </p:nvSpPr>
          <p:spPr>
            <a:xfrm>
              <a:off x="1607730" y="12292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835390" y="211942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1513303" y="21465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09" name="直線接點 108"/>
            <p:cNvCxnSpPr/>
            <p:nvPr/>
          </p:nvCxnSpPr>
          <p:spPr>
            <a:xfrm>
              <a:off x="495217" y="2069383"/>
              <a:ext cx="478719" cy="352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62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4" grpId="0"/>
      <p:bldP spid="87" grpId="0"/>
      <p:bldP spid="48" grpId="0"/>
      <p:bldP spid="59" grpId="0"/>
      <p:bldP spid="60" grpId="0"/>
      <p:bldP spid="72" grpId="0"/>
      <p:bldP spid="7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13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683568" y="574906"/>
            <a:ext cx="7920880" cy="2458050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object 2"/>
          <p:cNvSpPr txBox="1">
            <a:spLocks noChangeArrowheads="1"/>
          </p:cNvSpPr>
          <p:nvPr/>
        </p:nvSpPr>
        <p:spPr bwMode="auto">
          <a:xfrm>
            <a:off x="1384475" y="178750"/>
            <a:ext cx="3331541" cy="36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兩分數相乘的應用（一）</a:t>
            </a: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4922"/>
            <a:ext cx="1080120" cy="982481"/>
          </a:xfrm>
          <a:prstGeom prst="rect">
            <a:avLst/>
          </a:prstGeom>
        </p:spPr>
      </p:pic>
      <p:sp>
        <p:nvSpPr>
          <p:cNvPr id="79" name="內容版面配置區 4"/>
          <p:cNvSpPr txBox="1">
            <a:spLocks/>
          </p:cNvSpPr>
          <p:nvPr/>
        </p:nvSpPr>
        <p:spPr bwMode="auto">
          <a:xfrm>
            <a:off x="387075" y="218561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6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84037"/>
                <a:ext cx="7884368" cy="2482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王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老先生有塊地，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牧場，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牧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場的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牛舍，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牛舍是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這塊地的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幾分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之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幾？</a:t>
                </a:r>
              </a:p>
            </p:txBody>
          </p:sp>
        </mc:Choice>
        <mc:Fallback xmlns="">
          <p:sp>
            <p:nvSpPr>
              <p:cNvPr id="8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84037"/>
                <a:ext cx="7884368" cy="2482508"/>
              </a:xfrm>
              <a:prstGeom prst="rect">
                <a:avLst/>
              </a:prstGeom>
              <a:blipFill rotWithShape="0">
                <a:blip r:embed="rId3"/>
                <a:stretch>
                  <a:fillRect l="-3558" b="-41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群組 38"/>
          <p:cNvGrpSpPr/>
          <p:nvPr/>
        </p:nvGrpSpPr>
        <p:grpSpPr>
          <a:xfrm>
            <a:off x="709389" y="3032956"/>
            <a:ext cx="8457514" cy="789127"/>
            <a:chOff x="709389" y="2888731"/>
            <a:chExt cx="8457514" cy="789127"/>
          </a:xfrm>
        </p:grpSpPr>
        <p:pic>
          <p:nvPicPr>
            <p:cNvPr id="48" name="圖片 47" descr="畫面剪輯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89" y="3134953"/>
              <a:ext cx="945159" cy="4104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bject 25"/>
                <p:cNvSpPr txBox="1">
                  <a:spLocks noChangeArrowheads="1"/>
                </p:cNvSpPr>
                <p:nvPr/>
              </p:nvSpPr>
              <p:spPr bwMode="auto">
                <a:xfrm>
                  <a:off x="1678072" y="2888731"/>
                  <a:ext cx="7488831" cy="789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marL="12700">
                    <a:defRPr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marL="365125" indent="-365125"/>
                  <a:r>
                    <a:rPr lang="zh-TW" altLang="en-US" sz="3200" dirty="0">
                      <a:solidFill>
                        <a:srgbClr val="EB6E3A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 牧場是這塊地的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3200" i="1">
                              <a:solidFill>
                                <a:srgbClr val="EB6E3A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3200">
                              <a:solidFill>
                                <a:srgbClr val="EB6E3A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3200">
                              <a:solidFill>
                                <a:srgbClr val="EB6E3A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zh-TW" altLang="en-US" sz="3200" dirty="0">
                      <a:solidFill>
                        <a:srgbClr val="EB6E3A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，牛舍是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3200" i="1">
                              <a:solidFill>
                                <a:srgbClr val="EB6E3A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3200">
                              <a:solidFill>
                                <a:srgbClr val="EB6E3A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3200">
                              <a:solidFill>
                                <a:srgbClr val="EB6E3A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zh-TW" altLang="en-US" sz="3200" dirty="0">
                      <a:solidFill>
                        <a:srgbClr val="EB6E3A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塊地的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3200" i="1">
                              <a:solidFill>
                                <a:srgbClr val="EB6E3A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3200">
                              <a:solidFill>
                                <a:srgbClr val="EB6E3A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3200">
                              <a:solidFill>
                                <a:srgbClr val="EB6E3A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3200" dirty="0">
                      <a:solidFill>
                        <a:srgbClr val="EB6E3A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。</a:t>
                  </a:r>
                </a:p>
              </p:txBody>
            </p:sp>
          </mc:Choice>
          <mc:Fallback xmlns="">
            <p:sp>
              <p:nvSpPr>
                <p:cNvPr id="49" name="object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78072" y="2888731"/>
                  <a:ext cx="7488831" cy="7891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871" b="-1627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右大括弧 49"/>
          <p:cNvSpPr/>
          <p:nvPr/>
        </p:nvSpPr>
        <p:spPr>
          <a:xfrm rot="16200000">
            <a:off x="1260426" y="4174707"/>
            <a:ext cx="135170" cy="1234208"/>
          </a:xfrm>
          <a:prstGeom prst="rightBrace">
            <a:avLst>
              <a:gd name="adj1" fmla="val 39146"/>
              <a:gd name="adj2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125987" y="3721511"/>
                <a:ext cx="530915" cy="980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987" y="3721511"/>
                <a:ext cx="530915" cy="9801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右大括弧 51"/>
          <p:cNvSpPr/>
          <p:nvPr/>
        </p:nvSpPr>
        <p:spPr>
          <a:xfrm rot="5400000">
            <a:off x="1408343" y="5459093"/>
            <a:ext cx="135170" cy="1540238"/>
          </a:xfrm>
          <a:prstGeom prst="rightBrace">
            <a:avLst>
              <a:gd name="adj1" fmla="val 39146"/>
              <a:gd name="adj2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1268179" y="621375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5" name="圖片 54" descr="畫面剪輯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1" y="4861596"/>
            <a:ext cx="4064291" cy="1315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756848" y="4562641"/>
                <a:ext cx="646331" cy="980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848" y="4562641"/>
                <a:ext cx="646331" cy="980140"/>
              </a:xfrm>
              <a:prstGeom prst="rect">
                <a:avLst/>
              </a:prstGeom>
              <a:blipFill rotWithShape="0">
                <a:blip r:embed="rId8"/>
                <a:stretch>
                  <a:fillRect r="-28302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/>
          <p:cNvSpPr/>
          <p:nvPr/>
        </p:nvSpPr>
        <p:spPr>
          <a:xfrm>
            <a:off x="5365493" y="4581128"/>
            <a:ext cx="468052" cy="97210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6024981" y="4559967"/>
                <a:ext cx="1800493" cy="980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charset="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981" y="4559967"/>
                <a:ext cx="1800493" cy="980140"/>
              </a:xfrm>
              <a:prstGeom prst="rect">
                <a:avLst/>
              </a:prstGeom>
              <a:blipFill rotWithShape="0">
                <a:blip r:embed="rId9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5390407" y="4560031"/>
                <a:ext cx="530915" cy="98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charset="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407" y="4560031"/>
                <a:ext cx="530915" cy="98007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7344308" y="5276626"/>
                <a:ext cx="1569660" cy="980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charset="0"/>
                </a:pP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答：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308" y="5276626"/>
                <a:ext cx="1569660" cy="980140"/>
              </a:xfrm>
              <a:prstGeom prst="rect">
                <a:avLst/>
              </a:prstGeom>
              <a:blipFill rotWithShape="0">
                <a:blip r:embed="rId11"/>
                <a:stretch>
                  <a:fillRect l="-12062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53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13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683568" y="574906"/>
            <a:ext cx="7920880" cy="1950236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object 2"/>
          <p:cNvSpPr txBox="1">
            <a:spLocks noChangeArrowheads="1"/>
          </p:cNvSpPr>
          <p:nvPr/>
        </p:nvSpPr>
        <p:spPr bwMode="auto">
          <a:xfrm>
            <a:off x="1384475" y="178750"/>
            <a:ext cx="3331541" cy="36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兩分數相乘的應用（二）</a:t>
            </a: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4922"/>
            <a:ext cx="1080120" cy="982481"/>
          </a:xfrm>
          <a:prstGeom prst="rect">
            <a:avLst/>
          </a:prstGeom>
        </p:spPr>
      </p:pic>
      <p:sp>
        <p:nvSpPr>
          <p:cNvPr id="79" name="內容版面配置區 4"/>
          <p:cNvSpPr txBox="1">
            <a:spLocks/>
          </p:cNvSpPr>
          <p:nvPr/>
        </p:nvSpPr>
        <p:spPr bwMode="auto">
          <a:xfrm>
            <a:off x="387075" y="218561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7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84037"/>
                <a:ext cx="7884368" cy="1978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玉玲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走登山步道，全長是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公里，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她已經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走了全長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84037"/>
                <a:ext cx="7884368" cy="1978482"/>
              </a:xfrm>
              <a:prstGeom prst="rect">
                <a:avLst/>
              </a:prstGeom>
              <a:blipFill rotWithShape="0">
                <a:blip r:embed="rId3"/>
                <a:stretch>
                  <a:fillRect l="-3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871340" y="2534273"/>
            <a:ext cx="7596844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Arial" charset="0"/>
            </a:pPr>
            <a:r>
              <a:rPr lang="zh-TW" altLang="en-US" sz="3600" dirty="0" smtClean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剩下</a:t>
            </a:r>
            <a:r>
              <a:rPr lang="zh-TW" altLang="en-US" sz="3600" dirty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的路程是</a:t>
            </a:r>
            <a:r>
              <a:rPr lang="zh-TW" altLang="en-US" sz="3600" dirty="0" smtClean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全</a:t>
            </a:r>
            <a:endParaRPr lang="en-US" altLang="zh-TW" sz="3600" dirty="0" smtClean="0">
              <a:solidFill>
                <a:srgbClr val="0864A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ct val="20000"/>
              </a:spcBef>
              <a:buFont typeface="Arial" charset="0"/>
            </a:pPr>
            <a:r>
              <a:rPr lang="zh-TW" altLang="en-US" sz="3600" dirty="0" smtClean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長的幾分之幾？</a:t>
            </a:r>
            <a:endParaRPr lang="zh-TW" altLang="en-US" sz="3600" dirty="0">
              <a:solidFill>
                <a:srgbClr val="0864A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515152" y="2610428"/>
            <a:ext cx="356188" cy="461665"/>
            <a:chOff x="647564" y="2751311"/>
            <a:chExt cx="356188" cy="461665"/>
          </a:xfrm>
        </p:grpSpPr>
        <p:sp>
          <p:nvSpPr>
            <p:cNvPr id="23" name="橢圓 22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383748" y="2442756"/>
            <a:ext cx="5653912" cy="1827484"/>
            <a:chOff x="4383748" y="2442756"/>
            <a:chExt cx="5653912" cy="1827484"/>
          </a:xfrm>
        </p:grpSpPr>
        <p:cxnSp>
          <p:nvCxnSpPr>
            <p:cNvPr id="4" name="直線接點 3"/>
            <p:cNvCxnSpPr/>
            <p:nvPr/>
          </p:nvCxnSpPr>
          <p:spPr>
            <a:xfrm>
              <a:off x="6048164" y="2780928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8640452" y="2780928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6048164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8640452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7596336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7092280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>
              <a:off x="6588224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8136396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6048164" y="2881487"/>
              <a:ext cx="2592288" cy="0"/>
            </a:xfrm>
            <a:prstGeom prst="line">
              <a:avLst/>
            </a:prstGeom>
            <a:ln w="28575">
              <a:solidFill>
                <a:srgbClr val="2CA7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6048164" y="3395735"/>
              <a:ext cx="2088232" cy="0"/>
            </a:xfrm>
            <a:prstGeom prst="line">
              <a:avLst/>
            </a:prstGeom>
            <a:ln w="28575">
              <a:solidFill>
                <a:srgbClr val="E42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8100392" y="3395735"/>
              <a:ext cx="540060" cy="0"/>
            </a:xfrm>
            <a:prstGeom prst="line">
              <a:avLst/>
            </a:prstGeom>
            <a:ln w="28575">
              <a:solidFill>
                <a:srgbClr val="E42759">
                  <a:alpha val="4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/>
            <p:cNvSpPr/>
            <p:nvPr/>
          </p:nvSpPr>
          <p:spPr>
            <a:xfrm>
              <a:off x="6678234" y="2725209"/>
              <a:ext cx="1998222" cy="457066"/>
            </a:xfrm>
            <a:prstGeom prst="arc">
              <a:avLst>
                <a:gd name="adj1" fmla="val 16792163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弧形 42"/>
            <p:cNvSpPr/>
            <p:nvPr/>
          </p:nvSpPr>
          <p:spPr>
            <a:xfrm flipH="1">
              <a:off x="5976156" y="2725209"/>
              <a:ext cx="1998222" cy="457066"/>
            </a:xfrm>
            <a:prstGeom prst="arc">
              <a:avLst>
                <a:gd name="adj1" fmla="val 17063218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162207" y="244275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弧形 44"/>
            <p:cNvSpPr/>
            <p:nvPr/>
          </p:nvSpPr>
          <p:spPr>
            <a:xfrm flipV="1">
              <a:off x="6220433" y="3100643"/>
              <a:ext cx="1998222" cy="457066"/>
            </a:xfrm>
            <a:prstGeom prst="arc">
              <a:avLst>
                <a:gd name="adj1" fmla="val 18732045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弧形 45"/>
            <p:cNvSpPr/>
            <p:nvPr/>
          </p:nvSpPr>
          <p:spPr>
            <a:xfrm flipH="1" flipV="1">
              <a:off x="5976156" y="3100643"/>
              <a:ext cx="1998222" cy="457066"/>
            </a:xfrm>
            <a:prstGeom prst="arc">
              <a:avLst>
                <a:gd name="adj1" fmla="val 18349000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弧形 46"/>
            <p:cNvSpPr/>
            <p:nvPr/>
          </p:nvSpPr>
          <p:spPr>
            <a:xfrm flipV="1">
              <a:off x="6701361" y="3100643"/>
              <a:ext cx="1998222" cy="457066"/>
            </a:xfrm>
            <a:prstGeom prst="arc">
              <a:avLst>
                <a:gd name="adj1" fmla="val 20977727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弧形 52"/>
            <p:cNvSpPr/>
            <p:nvPr/>
          </p:nvSpPr>
          <p:spPr>
            <a:xfrm flipH="1" flipV="1">
              <a:off x="8039438" y="3100643"/>
              <a:ext cx="1998222" cy="457066"/>
            </a:xfrm>
            <a:prstGeom prst="arc">
              <a:avLst>
                <a:gd name="adj1" fmla="val 20923807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圓角矩形 58"/>
            <p:cNvSpPr/>
            <p:nvPr/>
          </p:nvSpPr>
          <p:spPr>
            <a:xfrm>
              <a:off x="6912260" y="3508622"/>
              <a:ext cx="404268" cy="7616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222974" y="370231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已</a:t>
              </a: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走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全長的</a:t>
              </a: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4692564" y="263727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步道全長</a:t>
              </a:r>
              <a:endPara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4383748" y="314472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已走的路程</a:t>
              </a:r>
              <a:endPara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7500761" y="3845401"/>
              <a:ext cx="1571739" cy="424839"/>
            </a:xfrm>
            <a:prstGeom prst="roundRect">
              <a:avLst>
                <a:gd name="adj" fmla="val 22048"/>
              </a:avLst>
            </a:prstGeom>
            <a:solidFill>
              <a:srgbClr val="FFF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7420451" y="380844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剩下的路程</a:t>
              </a:r>
              <a:endPara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單箭頭接點 14"/>
            <p:cNvCxnSpPr/>
            <p:nvPr/>
          </p:nvCxnSpPr>
          <p:spPr>
            <a:xfrm flipV="1">
              <a:off x="8371947" y="3478815"/>
              <a:ext cx="0" cy="427374"/>
            </a:xfrm>
            <a:prstGeom prst="straightConnector1">
              <a:avLst/>
            </a:prstGeom>
            <a:ln w="28575">
              <a:solidFill>
                <a:srgbClr val="FFF7A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6937174" y="3498409"/>
                <a:ext cx="453970" cy="782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charset="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8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8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2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174" y="3498409"/>
                <a:ext cx="453970" cy="7827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971600" y="4041068"/>
                <a:ext cx="1915909" cy="980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－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041068"/>
                <a:ext cx="1915909" cy="980140"/>
              </a:xfrm>
              <a:prstGeom prst="rect">
                <a:avLst/>
              </a:prstGeom>
              <a:blipFill rotWithShape="0">
                <a:blip r:embed="rId5"/>
                <a:stretch>
                  <a:fillRect l="-9524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951474" y="4994883"/>
                <a:ext cx="1338828" cy="980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charset="0"/>
                </a:pP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答：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474" y="4994883"/>
                <a:ext cx="1338828" cy="980140"/>
              </a:xfrm>
              <a:prstGeom prst="rect">
                <a:avLst/>
              </a:prstGeom>
              <a:blipFill rotWithShape="0">
                <a:blip r:embed="rId6"/>
                <a:stretch>
                  <a:fillRect l="-13636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80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5" grpId="0"/>
      <p:bldP spid="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13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683568" y="574906"/>
            <a:ext cx="7920880" cy="1950236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object 2"/>
          <p:cNvSpPr txBox="1">
            <a:spLocks noChangeArrowheads="1"/>
          </p:cNvSpPr>
          <p:nvPr/>
        </p:nvSpPr>
        <p:spPr bwMode="auto">
          <a:xfrm>
            <a:off x="1384475" y="178750"/>
            <a:ext cx="3331541" cy="36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兩分數相乘的應用（二）</a:t>
            </a: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4922"/>
            <a:ext cx="1080120" cy="982481"/>
          </a:xfrm>
          <a:prstGeom prst="rect">
            <a:avLst/>
          </a:prstGeom>
        </p:spPr>
      </p:pic>
      <p:sp>
        <p:nvSpPr>
          <p:cNvPr id="79" name="內容版面配置區 4"/>
          <p:cNvSpPr txBox="1">
            <a:spLocks/>
          </p:cNvSpPr>
          <p:nvPr/>
        </p:nvSpPr>
        <p:spPr bwMode="auto">
          <a:xfrm>
            <a:off x="387075" y="218561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7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2"/>
              <p:cNvSpPr txBox="1">
                <a:spLocks noChangeArrowheads="1"/>
              </p:cNvSpPr>
              <p:nvPr/>
            </p:nvSpPr>
            <p:spPr bwMode="auto">
              <a:xfrm>
                <a:off x="1259632" y="584037"/>
                <a:ext cx="7884368" cy="1978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玉玲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走登山步道，全長是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公里，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她已經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走了全長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84037"/>
                <a:ext cx="7884368" cy="1978482"/>
              </a:xfrm>
              <a:prstGeom prst="rect">
                <a:avLst/>
              </a:prstGeom>
              <a:blipFill rotWithShape="0">
                <a:blip r:embed="rId3"/>
                <a:stretch>
                  <a:fillRect l="-3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871340" y="2534273"/>
            <a:ext cx="7596844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Arial" charset="0"/>
            </a:pPr>
            <a:r>
              <a:rPr lang="zh-TW" altLang="en-US" sz="3600" dirty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剩下的路程是</a:t>
            </a:r>
            <a:r>
              <a:rPr lang="zh-TW" altLang="en-US" sz="3600" dirty="0" smtClean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幾</a:t>
            </a:r>
            <a:endParaRPr lang="en-US" altLang="zh-TW" sz="3600" dirty="0" smtClean="0">
              <a:solidFill>
                <a:srgbClr val="0864A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ct val="20000"/>
              </a:spcBef>
              <a:buFont typeface="Arial" charset="0"/>
            </a:pPr>
            <a:r>
              <a:rPr lang="zh-TW" altLang="en-US" sz="3600" dirty="0" smtClean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公里</a:t>
            </a:r>
            <a:r>
              <a:rPr lang="zh-TW" altLang="en-US" sz="3600" dirty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？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515152" y="2610428"/>
            <a:ext cx="356188" cy="461665"/>
            <a:chOff x="647564" y="2751311"/>
            <a:chExt cx="356188" cy="461665"/>
          </a:xfrm>
        </p:grpSpPr>
        <p:sp>
          <p:nvSpPr>
            <p:cNvPr id="23" name="橢圓 22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383748" y="2442756"/>
            <a:ext cx="5653912" cy="1827484"/>
            <a:chOff x="4383748" y="2442756"/>
            <a:chExt cx="5653912" cy="1827484"/>
          </a:xfrm>
        </p:grpSpPr>
        <p:cxnSp>
          <p:nvCxnSpPr>
            <p:cNvPr id="4" name="直線接點 3"/>
            <p:cNvCxnSpPr/>
            <p:nvPr/>
          </p:nvCxnSpPr>
          <p:spPr>
            <a:xfrm>
              <a:off x="6048164" y="2780928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8640452" y="2780928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6048164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8640452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7596336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7092280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>
              <a:off x="6588224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8136396" y="3286157"/>
              <a:ext cx="0" cy="2191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6048164" y="2881487"/>
              <a:ext cx="2592288" cy="0"/>
            </a:xfrm>
            <a:prstGeom prst="line">
              <a:avLst/>
            </a:prstGeom>
            <a:ln w="28575">
              <a:solidFill>
                <a:srgbClr val="2CA7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6048164" y="3395735"/>
              <a:ext cx="2088232" cy="0"/>
            </a:xfrm>
            <a:prstGeom prst="line">
              <a:avLst/>
            </a:prstGeom>
            <a:ln w="28575">
              <a:solidFill>
                <a:srgbClr val="E42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8100392" y="3395735"/>
              <a:ext cx="540060" cy="0"/>
            </a:xfrm>
            <a:prstGeom prst="line">
              <a:avLst/>
            </a:prstGeom>
            <a:ln w="28575">
              <a:solidFill>
                <a:srgbClr val="E42759">
                  <a:alpha val="4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/>
            <p:cNvSpPr/>
            <p:nvPr/>
          </p:nvSpPr>
          <p:spPr>
            <a:xfrm>
              <a:off x="6678234" y="2725209"/>
              <a:ext cx="1998222" cy="457066"/>
            </a:xfrm>
            <a:prstGeom prst="arc">
              <a:avLst>
                <a:gd name="adj1" fmla="val 16792163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弧形 42"/>
            <p:cNvSpPr/>
            <p:nvPr/>
          </p:nvSpPr>
          <p:spPr>
            <a:xfrm flipH="1">
              <a:off x="5976156" y="2725209"/>
              <a:ext cx="1998222" cy="457066"/>
            </a:xfrm>
            <a:prstGeom prst="arc">
              <a:avLst>
                <a:gd name="adj1" fmla="val 17063218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162207" y="244275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弧形 44"/>
            <p:cNvSpPr/>
            <p:nvPr/>
          </p:nvSpPr>
          <p:spPr>
            <a:xfrm flipV="1">
              <a:off x="6220433" y="3100643"/>
              <a:ext cx="1998222" cy="457066"/>
            </a:xfrm>
            <a:prstGeom prst="arc">
              <a:avLst>
                <a:gd name="adj1" fmla="val 18732045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弧形 45"/>
            <p:cNvSpPr/>
            <p:nvPr/>
          </p:nvSpPr>
          <p:spPr>
            <a:xfrm flipH="1" flipV="1">
              <a:off x="5976156" y="3100643"/>
              <a:ext cx="1998222" cy="457066"/>
            </a:xfrm>
            <a:prstGeom prst="arc">
              <a:avLst>
                <a:gd name="adj1" fmla="val 18349000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弧形 46"/>
            <p:cNvSpPr/>
            <p:nvPr/>
          </p:nvSpPr>
          <p:spPr>
            <a:xfrm flipV="1">
              <a:off x="6701361" y="3100643"/>
              <a:ext cx="1998222" cy="457066"/>
            </a:xfrm>
            <a:prstGeom prst="arc">
              <a:avLst>
                <a:gd name="adj1" fmla="val 20977727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弧形 52"/>
            <p:cNvSpPr/>
            <p:nvPr/>
          </p:nvSpPr>
          <p:spPr>
            <a:xfrm flipH="1" flipV="1">
              <a:off x="8039438" y="3100643"/>
              <a:ext cx="1998222" cy="457066"/>
            </a:xfrm>
            <a:prstGeom prst="arc">
              <a:avLst>
                <a:gd name="adj1" fmla="val 20923807"/>
                <a:gd name="adj2" fmla="val 21288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圓角矩形 58"/>
            <p:cNvSpPr/>
            <p:nvPr/>
          </p:nvSpPr>
          <p:spPr>
            <a:xfrm>
              <a:off x="6912260" y="3508622"/>
              <a:ext cx="404268" cy="7616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222974" y="370231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已</a:t>
              </a: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走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全長的</a:t>
              </a: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4692564" y="263727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步道全長</a:t>
              </a:r>
              <a:endPara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4383748" y="314472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已走的路程</a:t>
              </a:r>
              <a:endPara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7500761" y="3845401"/>
              <a:ext cx="1571739" cy="424839"/>
            </a:xfrm>
            <a:prstGeom prst="roundRect">
              <a:avLst>
                <a:gd name="adj" fmla="val 22048"/>
              </a:avLst>
            </a:prstGeom>
            <a:solidFill>
              <a:srgbClr val="FFF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7420451" y="380844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剩下的路程</a:t>
              </a:r>
              <a:endPara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單箭頭接點 14"/>
            <p:cNvCxnSpPr/>
            <p:nvPr/>
          </p:nvCxnSpPr>
          <p:spPr>
            <a:xfrm flipV="1">
              <a:off x="8371947" y="3478815"/>
              <a:ext cx="0" cy="427374"/>
            </a:xfrm>
            <a:prstGeom prst="straightConnector1">
              <a:avLst/>
            </a:prstGeom>
            <a:ln w="28575">
              <a:solidFill>
                <a:srgbClr val="FFF7A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6937174" y="3498409"/>
                <a:ext cx="453970" cy="782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charset="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8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8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2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174" y="3498409"/>
                <a:ext cx="453970" cy="7827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971600" y="4041068"/>
                <a:ext cx="3668140" cy="98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041068"/>
                <a:ext cx="3668140" cy="980140"/>
              </a:xfrm>
              <a:prstGeom prst="rect">
                <a:avLst/>
              </a:prstGeom>
              <a:blipFill rotWithShape="0">
                <a:blip r:embed="rId5"/>
                <a:stretch>
                  <a:fillRect l="-4983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031561" y="5165972"/>
                <a:ext cx="2569934" cy="98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charset="0"/>
                </a:pP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答：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公里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561" y="5165972"/>
                <a:ext cx="2569934" cy="980076"/>
              </a:xfrm>
              <a:prstGeom prst="rect">
                <a:avLst/>
              </a:prstGeom>
              <a:blipFill rotWithShape="0">
                <a:blip r:embed="rId6"/>
                <a:stretch>
                  <a:fillRect l="-7109" r="-6398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2447764" y="3823882"/>
            <a:ext cx="1264302" cy="1316470"/>
            <a:chOff x="2447764" y="3823882"/>
            <a:chExt cx="1264302" cy="1316470"/>
          </a:xfrm>
        </p:grpSpPr>
        <p:cxnSp>
          <p:nvCxnSpPr>
            <p:cNvPr id="3" name="直線接點 2"/>
            <p:cNvCxnSpPr/>
            <p:nvPr/>
          </p:nvCxnSpPr>
          <p:spPr>
            <a:xfrm>
              <a:off x="2447764" y="4163975"/>
              <a:ext cx="432048" cy="2731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>
              <a:off x="3095836" y="4653136"/>
              <a:ext cx="252028" cy="3417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/>
            <p:nvPr/>
          </p:nvSpPr>
          <p:spPr>
            <a:xfrm>
              <a:off x="2800307" y="382388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3347864" y="461713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925706" y="5176356"/>
                <a:ext cx="1044116" cy="98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06" y="5176356"/>
                <a:ext cx="1044116" cy="980140"/>
              </a:xfrm>
              <a:prstGeom prst="rect">
                <a:avLst/>
              </a:prstGeom>
              <a:blipFill rotWithShape="0">
                <a:blip r:embed="rId7"/>
                <a:stretch>
                  <a:fillRect l="-18129" b="-9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671143" y="5176356"/>
                <a:ext cx="1831597" cy="973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143" y="5176356"/>
                <a:ext cx="1831597" cy="973728"/>
              </a:xfrm>
              <a:prstGeom prst="rect">
                <a:avLst/>
              </a:prstGeom>
              <a:blipFill rotWithShape="0">
                <a:blip r:embed="rId8"/>
                <a:stretch>
                  <a:fillRect l="-9967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8" grpId="0"/>
      <p:bldP spid="49" grpId="0"/>
      <p:bldP spid="5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prstClr val="white"/>
                </a:solidFill>
                <a:latin typeface="Times New Roman" pitchFamily="18" charset="0"/>
                <a:ea typeface="書法中楷（注音一）" pitchFamily="49" charset="-120"/>
              </a:rPr>
              <a:t>13</a:t>
            </a:r>
            <a:endParaRPr kumimoji="0" lang="zh-TW" altLang="en-US" sz="2000" b="1" dirty="0">
              <a:solidFill>
                <a:prstClr val="white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2"/>
              <p:cNvSpPr txBox="1">
                <a:spLocks noChangeArrowheads="1"/>
              </p:cNvSpPr>
              <p:nvPr/>
            </p:nvSpPr>
            <p:spPr bwMode="auto">
              <a:xfrm>
                <a:off x="935596" y="836712"/>
                <a:ext cx="7956884" cy="2520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有一盒鳳梨酥，</a:t>
                </a:r>
                <a:r>
                  <a:rPr lang="zh-TW" altLang="en-US" sz="3600" u="sng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元元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已經吃了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盒，姐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姐吃了剩下的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，姐姐吃了幾分之幾盒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鳳梨酥？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5596" y="836712"/>
                <a:ext cx="7956884" cy="2520280"/>
              </a:xfrm>
              <a:prstGeom prst="rect">
                <a:avLst/>
              </a:prstGeom>
              <a:blipFill rotWithShape="0">
                <a:blip r:embed="rId2"/>
                <a:stretch>
                  <a:fillRect l="-3446" b="-26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971600" y="3352708"/>
                <a:ext cx="1915909" cy="980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－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52708"/>
                <a:ext cx="1915909" cy="980140"/>
              </a:xfrm>
              <a:prstGeom prst="rect">
                <a:avLst/>
              </a:prstGeom>
              <a:blipFill rotWithShape="0">
                <a:blip r:embed="rId3"/>
                <a:stretch>
                  <a:fillRect l="-9524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971600" y="4440860"/>
                <a:ext cx="1915909" cy="98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24</m:t>
                        </m:r>
                      </m:den>
                    </m:f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440860"/>
                <a:ext cx="1915909" cy="980076"/>
              </a:xfrm>
              <a:prstGeom prst="rect">
                <a:avLst/>
              </a:prstGeom>
              <a:blipFill rotWithShape="0">
                <a:blip r:embed="rId4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6552220" y="5085184"/>
                <a:ext cx="2031325" cy="968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Arial" charset="0"/>
                </a:pP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答：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盒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220" y="5085184"/>
                <a:ext cx="2031325" cy="968342"/>
              </a:xfrm>
              <a:prstGeom prst="rect">
                <a:avLst/>
              </a:prstGeom>
              <a:blipFill rotWithShape="0">
                <a:blip r:embed="rId5"/>
                <a:stretch>
                  <a:fillRect l="-9309" r="-8108" b="-10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98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-3175"/>
            <a:ext cx="44799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393 61"/>
          <p:cNvSpPr txBox="1">
            <a:spLocks noChangeArrowheads="1"/>
          </p:cNvSpPr>
          <p:nvPr/>
        </p:nvSpPr>
        <p:spPr bwMode="auto">
          <a:xfrm>
            <a:off x="7164388" y="4763"/>
            <a:ext cx="1979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搭配頁數 </a:t>
            </a:r>
            <a:r>
              <a:rPr kumimoji="0" lang="en-US" altLang="zh-TW" sz="20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</a:rPr>
              <a:t>P.</a:t>
            </a:r>
            <a:endParaRPr kumimoji="0" lang="en-US" altLang="zh-TW" sz="20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Arial" charset="0"/>
            </a:endParaRPr>
          </a:p>
        </p:txBody>
      </p:sp>
      <p:sp>
        <p:nvSpPr>
          <p:cNvPr id="3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5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" y="1448780"/>
            <a:ext cx="8824010" cy="429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4946" y1="506" x2="95668" y2="75190"/>
                        <a14:foregroundMark x1="2527" y1="759" x2="2527" y2="7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139" y="-119468"/>
            <a:ext cx="770400" cy="1098585"/>
          </a:xfrm>
          <a:prstGeom prst="rect">
            <a:avLst/>
          </a:prstGeom>
        </p:spPr>
      </p:pic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14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392" name="文字方塊 2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223628" y="143022"/>
            <a:ext cx="431562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lnSpc>
                <a:spcPts val="4200"/>
              </a:lnSpc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被乘數、乘數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2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積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的關係</a:t>
            </a:r>
            <a:endParaRPr kumimoji="0"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27230" y="56066"/>
            <a:ext cx="1229491" cy="76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1-4</a:t>
            </a:r>
            <a:endParaRPr kumimoji="0" lang="zh-TW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683568" y="1708757"/>
            <a:ext cx="7920880" cy="784139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object 2"/>
          <p:cNvSpPr txBox="1">
            <a:spLocks noChangeArrowheads="1"/>
          </p:cNvSpPr>
          <p:nvPr/>
        </p:nvSpPr>
        <p:spPr bwMode="auto">
          <a:xfrm>
            <a:off x="1384475" y="1384720"/>
            <a:ext cx="3259533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比較被乘數、乘數與積的關係 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08773"/>
            <a:ext cx="1080120" cy="982481"/>
          </a:xfrm>
          <a:prstGeom prst="rect">
            <a:avLst/>
          </a:prstGeom>
        </p:spPr>
      </p:pic>
      <p:sp>
        <p:nvSpPr>
          <p:cNvPr id="28" name="內容版面配置區 4"/>
          <p:cNvSpPr txBox="1">
            <a:spLocks/>
          </p:cNvSpPr>
          <p:nvPr/>
        </p:nvSpPr>
        <p:spPr bwMode="auto">
          <a:xfrm>
            <a:off x="387075" y="1352412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34" name="object 2"/>
          <p:cNvSpPr txBox="1">
            <a:spLocks noChangeArrowheads="1"/>
          </p:cNvSpPr>
          <p:nvPr/>
        </p:nvSpPr>
        <p:spPr bwMode="auto">
          <a:xfrm>
            <a:off x="1259632" y="1780763"/>
            <a:ext cx="3024336" cy="71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完成下表。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49703"/>
                  </p:ext>
                </p:extLst>
              </p:nvPr>
            </p:nvGraphicFramePr>
            <p:xfrm>
              <a:off x="725605" y="2687438"/>
              <a:ext cx="5036808" cy="39459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8936"/>
                    <a:gridCol w="1678936"/>
                    <a:gridCol w="1678936"/>
                  </a:tblGrid>
                  <a:tr h="833854">
                    <a:tc>
                      <a:txBody>
                        <a:bodyPr/>
                        <a:lstStyle/>
                        <a:p>
                          <a:pPr algn="ctr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kumimoji="1" lang="zh-TW" altLang="en-US" sz="3600" b="0" u="none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被乘數</a:t>
                          </a:r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6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TW" altLang="en-US" sz="3600" b="0" u="none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乘數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E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zh-TW" altLang="en-US" sz="3600" b="0" u="none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積</a:t>
                          </a:r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6CC"/>
                        </a:solidFill>
                      </a:tcPr>
                    </a:tc>
                  </a:tr>
                  <a:tr h="1037355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kumimoji="1" lang="en-US" altLang="zh-TW" sz="3600" b="0" i="1" u="none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kumimoji="1" lang="en-US" altLang="zh-TW" sz="3600" b="0" u="none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kumimoji="1" lang="en-US" altLang="zh-TW" sz="3600" b="0" u="none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r>
                            <a:rPr kumimoji="1" lang="zh-TW" altLang="en-US" sz="3600" b="0" u="none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kumimoji="1" lang="en-US" altLang="zh-TW" sz="3600" b="0" i="1" u="none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kumimoji="1" lang="en-US" altLang="zh-TW" sz="3600" b="0" u="none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kumimoji="1" lang="en-US" altLang="zh-TW" sz="3600" b="0" u="none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oMath>
                          </a14:m>
                          <a:r>
                            <a:rPr kumimoji="1" lang="zh-TW" altLang="en-US" sz="3600" b="0" u="none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037355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TW" sz="3600" b="0" u="none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037355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kumimoji="1" lang="en-US" altLang="zh-TW" sz="3600" b="0" i="1" u="none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kumimoji="1" lang="en-US" altLang="zh-TW" sz="3600" b="0" i="0" u="none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kumimoji="1" lang="en-US" altLang="zh-TW" sz="3600" b="0" u="none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oMath>
                          </a14:m>
                          <a:r>
                            <a:rPr kumimoji="1" lang="zh-TW" altLang="en-US" sz="3600" b="0" u="none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49703"/>
                  </p:ext>
                </p:extLst>
              </p:nvPr>
            </p:nvGraphicFramePr>
            <p:xfrm>
              <a:off x="725605" y="2687438"/>
              <a:ext cx="5036808" cy="39459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8936"/>
                    <a:gridCol w="1678936"/>
                    <a:gridCol w="1678936"/>
                  </a:tblGrid>
                  <a:tr h="833854">
                    <a:tc>
                      <a:txBody>
                        <a:bodyPr/>
                        <a:lstStyle/>
                        <a:p>
                          <a:pPr algn="ctr" rtl="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kumimoji="1" lang="zh-TW" altLang="en-US" sz="3600" b="0" u="none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被乘數</a:t>
                          </a:r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6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TW" altLang="en-US" sz="3600" b="0" u="none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乘數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E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zh-TW" altLang="en-US" sz="3600" b="0" u="none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積</a:t>
                          </a:r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6CC"/>
                        </a:solidFill>
                      </a:tcPr>
                    </a:tc>
                  </a:tr>
                  <a:tr h="1037355">
                    <a:tc row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725" t="-26953" r="-200362" b="-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091" t="-80702" r="-101091" b="-200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037355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TW" sz="3600" b="0" u="none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037355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091" t="-280117" r="-101091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zh-TW" altLang="en-US" sz="3600" b="0" u="none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689157" y="3528924"/>
                <a:ext cx="530915" cy="974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157" y="3528924"/>
                <a:ext cx="530915" cy="97469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4689157" y="4579071"/>
                <a:ext cx="530915" cy="974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157" y="4579071"/>
                <a:ext cx="530915" cy="9746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/>
          <p:cNvSpPr txBox="1"/>
          <p:nvPr/>
        </p:nvSpPr>
        <p:spPr>
          <a:xfrm>
            <a:off x="4746865" y="57708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012160" y="3932757"/>
                <a:ext cx="1685077" cy="974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×1</a:t>
                </a: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932757"/>
                <a:ext cx="1685077" cy="974690"/>
              </a:xfrm>
              <a:prstGeom prst="rect">
                <a:avLst/>
              </a:prstGeom>
              <a:blipFill rotWithShape="0">
                <a:blip r:embed="rId9"/>
                <a:stretch>
                  <a:fillRect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6012160" y="2620917"/>
            <a:ext cx="1685077" cy="1395352"/>
            <a:chOff x="5328084" y="2425828"/>
            <a:chExt cx="1685077" cy="1395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5328084" y="2687438"/>
                  <a:ext cx="1685077" cy="9800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3600" b="0" i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3600" b="0" i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altLang="zh-TW" sz="3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×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3600" b="0" i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3600" b="0" i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3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＝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3600" b="0" i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3600" b="0" i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altLang="zh-TW" sz="3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084" y="2687438"/>
                  <a:ext cx="1685077" cy="98007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9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群組 15"/>
            <p:cNvGrpSpPr/>
            <p:nvPr/>
          </p:nvGrpSpPr>
          <p:grpSpPr>
            <a:xfrm>
              <a:off x="5413241" y="2425828"/>
              <a:ext cx="999125" cy="1395352"/>
              <a:chOff x="5413241" y="2425828"/>
              <a:chExt cx="999125" cy="1395352"/>
            </a:xfrm>
          </p:grpSpPr>
          <p:cxnSp>
            <p:nvCxnSpPr>
              <p:cNvPr id="12" name="直線接點 11"/>
              <p:cNvCxnSpPr/>
              <p:nvPr/>
            </p:nvCxnSpPr>
            <p:spPr>
              <a:xfrm>
                <a:off x="5413241" y="2780928"/>
                <a:ext cx="252028" cy="32403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>
                <a:off x="5847727" y="3276038"/>
                <a:ext cx="252028" cy="32403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字方塊 14"/>
              <p:cNvSpPr txBox="1"/>
              <p:nvPr/>
            </p:nvSpPr>
            <p:spPr>
              <a:xfrm>
                <a:off x="5508104" y="2425828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endParaRPr lang="zh-TW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6048164" y="3297960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endParaRPr lang="zh-TW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012160" y="5169057"/>
                <a:ext cx="1569660" cy="98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endPara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5169057"/>
                <a:ext cx="1569660" cy="980076"/>
              </a:xfrm>
              <a:prstGeom prst="rect">
                <a:avLst/>
              </a:prstGeom>
              <a:blipFill rotWithShape="0">
                <a:blip r:embed="rId11"/>
                <a:stretch>
                  <a:fillRect r="-12016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群組 50"/>
          <p:cNvGrpSpPr/>
          <p:nvPr/>
        </p:nvGrpSpPr>
        <p:grpSpPr>
          <a:xfrm>
            <a:off x="6097317" y="4940294"/>
            <a:ext cx="999125" cy="1470449"/>
            <a:chOff x="5413241" y="2425828"/>
            <a:chExt cx="999125" cy="1470449"/>
          </a:xfrm>
        </p:grpSpPr>
        <p:cxnSp>
          <p:nvCxnSpPr>
            <p:cNvPr id="52" name="直線接點 51"/>
            <p:cNvCxnSpPr/>
            <p:nvPr/>
          </p:nvCxnSpPr>
          <p:spPr>
            <a:xfrm>
              <a:off x="5413241" y="2780928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5847727" y="3276038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5508104" y="242582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6048164" y="337305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線接點 55"/>
            <p:cNvCxnSpPr/>
            <p:nvPr/>
          </p:nvCxnSpPr>
          <p:spPr>
            <a:xfrm>
              <a:off x="5864405" y="2780928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字方塊 56"/>
            <p:cNvSpPr txBox="1"/>
            <p:nvPr/>
          </p:nvSpPr>
          <p:spPr>
            <a:xfrm>
              <a:off x="6002305" y="242582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8" name="直線接點 57"/>
            <p:cNvCxnSpPr/>
            <p:nvPr/>
          </p:nvCxnSpPr>
          <p:spPr>
            <a:xfrm>
              <a:off x="5413241" y="3297960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字方塊 58"/>
            <p:cNvSpPr txBox="1"/>
            <p:nvPr/>
          </p:nvSpPr>
          <p:spPr>
            <a:xfrm>
              <a:off x="5568325" y="3355761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17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4" grpId="0"/>
      <p:bldP spid="45" grpId="0"/>
      <p:bldP spid="47" grpId="0"/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14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58382"/>
            <a:ext cx="1944216" cy="654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2"/>
              <p:cNvSpPr txBox="1">
                <a:spLocks noChangeArrowheads="1"/>
              </p:cNvSpPr>
              <p:nvPr/>
            </p:nvSpPr>
            <p:spPr bwMode="auto">
              <a:xfrm>
                <a:off x="935596" y="836712"/>
                <a:ext cx="7956884" cy="5292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根據上表，說說看：</a:t>
                </a:r>
                <a:endParaRPr lang="en-US" altLang="zh-TW" sz="3600" dirty="0" smtClean="0">
                  <a:solidFill>
                    <a:srgbClr val="433B76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/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積</a:t>
                </a:r>
                <a:r>
                  <a:rPr lang="zh-TW" altLang="en-US" sz="3600" dirty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一定比被乘數大嗎？</a:t>
                </a:r>
              </a:p>
              <a:p>
                <a:pPr lvl="1"/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當</a:t>
                </a:r>
                <a:r>
                  <a:rPr lang="zh-TW" altLang="en-US" sz="3600" dirty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乘數</a:t>
                </a:r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433B76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433B76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433B76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）＜</a:t>
                </a:r>
                <a:r>
                  <a:rPr lang="en-US" altLang="zh-TW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時</a:t>
                </a:r>
                <a:r>
                  <a:rPr lang="zh-TW" altLang="en-US" sz="3600" dirty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，積和被乘數誰比較大</a:t>
                </a:r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？</a:t>
                </a:r>
                <a:endParaRPr lang="en-US" altLang="zh-TW" sz="3600" dirty="0">
                  <a:solidFill>
                    <a:srgbClr val="433B76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/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當</a:t>
                </a:r>
                <a:r>
                  <a:rPr lang="zh-TW" altLang="en-US" sz="3600" dirty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乘數</a:t>
                </a:r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時</a:t>
                </a:r>
                <a:r>
                  <a:rPr lang="zh-TW" altLang="en-US" sz="3600" dirty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，積和被乘數誰比較大？</a:t>
                </a:r>
              </a:p>
              <a:p>
                <a:pPr lvl="1"/>
                <a:endParaRPr lang="en-US" altLang="zh-TW" sz="3600" dirty="0" smtClean="0">
                  <a:solidFill>
                    <a:srgbClr val="433B76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/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當</a:t>
                </a:r>
                <a:r>
                  <a:rPr lang="zh-TW" altLang="en-US" sz="3600" dirty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乘數</a:t>
                </a:r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433B76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433B76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433B76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）＞</a:t>
                </a:r>
                <a:r>
                  <a:rPr lang="en-US" altLang="zh-TW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時</a:t>
                </a:r>
                <a:r>
                  <a:rPr lang="zh-TW" altLang="en-US" sz="3600" dirty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，積和被乘數誰比較大</a:t>
                </a:r>
                <a:r>
                  <a:rPr lang="zh-TW" altLang="en-US" sz="3600" dirty="0" smtClean="0">
                    <a:solidFill>
                      <a:srgbClr val="433B76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？</a:t>
                </a:r>
                <a:endParaRPr lang="zh-TW" altLang="en-US" sz="3600" dirty="0">
                  <a:solidFill>
                    <a:srgbClr val="433B76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5596" y="836712"/>
                <a:ext cx="7956884" cy="5292588"/>
              </a:xfrm>
              <a:prstGeom prst="rect">
                <a:avLst/>
              </a:prstGeom>
              <a:blipFill rotWithShape="0">
                <a:blip r:embed="rId3"/>
                <a:stretch>
                  <a:fillRect l="-3446" t="-2650" r="-3982" b="-8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群組 61"/>
          <p:cNvGrpSpPr/>
          <p:nvPr/>
        </p:nvGrpSpPr>
        <p:grpSpPr>
          <a:xfrm>
            <a:off x="1043608" y="1480584"/>
            <a:ext cx="356188" cy="461665"/>
            <a:chOff x="515152" y="2610428"/>
            <a:chExt cx="356188" cy="461665"/>
          </a:xfrm>
        </p:grpSpPr>
        <p:sp>
          <p:nvSpPr>
            <p:cNvPr id="63" name="橢圓 62"/>
            <p:cNvSpPr/>
            <p:nvPr/>
          </p:nvSpPr>
          <p:spPr>
            <a:xfrm>
              <a:off x="535813" y="2685217"/>
              <a:ext cx="314867" cy="314867"/>
            </a:xfrm>
            <a:prstGeom prst="ellipse">
              <a:avLst/>
            </a:prstGeom>
            <a:noFill/>
            <a:ln w="12700">
              <a:solidFill>
                <a:srgbClr val="433B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515152" y="261042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rgbClr val="433B7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sz="2400" dirty="0">
                <a:solidFill>
                  <a:srgbClr val="433B7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1043608" y="2240868"/>
            <a:ext cx="356188" cy="461665"/>
            <a:chOff x="515152" y="2610428"/>
            <a:chExt cx="356188" cy="461665"/>
          </a:xfrm>
        </p:grpSpPr>
        <p:sp>
          <p:nvSpPr>
            <p:cNvPr id="72" name="橢圓 71"/>
            <p:cNvSpPr/>
            <p:nvPr/>
          </p:nvSpPr>
          <p:spPr>
            <a:xfrm>
              <a:off x="535813" y="2685217"/>
              <a:ext cx="314867" cy="314867"/>
            </a:xfrm>
            <a:prstGeom prst="ellipse">
              <a:avLst/>
            </a:prstGeom>
            <a:noFill/>
            <a:ln w="12700">
              <a:solidFill>
                <a:srgbClr val="433B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515152" y="261042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rgbClr val="433B7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sz="2400" dirty="0">
                <a:solidFill>
                  <a:srgbClr val="433B7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1043608" y="3429000"/>
            <a:ext cx="356188" cy="461665"/>
            <a:chOff x="515152" y="2610428"/>
            <a:chExt cx="356188" cy="461665"/>
          </a:xfrm>
        </p:grpSpPr>
        <p:sp>
          <p:nvSpPr>
            <p:cNvPr id="75" name="橢圓 74"/>
            <p:cNvSpPr/>
            <p:nvPr/>
          </p:nvSpPr>
          <p:spPr>
            <a:xfrm>
              <a:off x="535813" y="2685217"/>
              <a:ext cx="314867" cy="314867"/>
            </a:xfrm>
            <a:prstGeom prst="ellipse">
              <a:avLst/>
            </a:prstGeom>
            <a:noFill/>
            <a:ln w="12700">
              <a:solidFill>
                <a:srgbClr val="433B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515152" y="261042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rgbClr val="433B7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TW" altLang="en-US" sz="2400" dirty="0">
                <a:solidFill>
                  <a:srgbClr val="433B7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群組 76"/>
          <p:cNvGrpSpPr/>
          <p:nvPr/>
        </p:nvGrpSpPr>
        <p:grpSpPr>
          <a:xfrm>
            <a:off x="1043608" y="4779150"/>
            <a:ext cx="356188" cy="461665"/>
            <a:chOff x="515152" y="2610428"/>
            <a:chExt cx="356188" cy="461665"/>
          </a:xfrm>
        </p:grpSpPr>
        <p:sp>
          <p:nvSpPr>
            <p:cNvPr id="78" name="橢圓 77"/>
            <p:cNvSpPr/>
            <p:nvPr/>
          </p:nvSpPr>
          <p:spPr>
            <a:xfrm>
              <a:off x="535813" y="2685217"/>
              <a:ext cx="314867" cy="314867"/>
            </a:xfrm>
            <a:prstGeom prst="ellipse">
              <a:avLst/>
            </a:prstGeom>
            <a:noFill/>
            <a:ln w="12700">
              <a:solidFill>
                <a:srgbClr val="433B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515152" y="261042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rgbClr val="433B7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TW" altLang="en-US" sz="2400" dirty="0">
                <a:solidFill>
                  <a:srgbClr val="433B7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5868144" y="129591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不一定</a:t>
            </a:r>
          </a:p>
        </p:txBody>
      </p:sp>
      <p:sp>
        <p:nvSpPr>
          <p:cNvPr id="80" name="文字方塊 79"/>
          <p:cNvSpPr txBox="1"/>
          <p:nvPr/>
        </p:nvSpPr>
        <p:spPr>
          <a:xfrm>
            <a:off x="2663788" y="278044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被乘數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7301130" y="389643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一樣大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2692200" y="537051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積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0" grpId="0"/>
      <p:bldP spid="81" grpId="0"/>
      <p:bldP spid="8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14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151620" y="1966142"/>
            <a:ext cx="7660188" cy="2757474"/>
            <a:chOff x="-63852" y="2348879"/>
            <a:chExt cx="7660188" cy="2757474"/>
          </a:xfrm>
        </p:grpSpPr>
        <p:sp>
          <p:nvSpPr>
            <p:cNvPr id="23" name="弧形 22"/>
            <p:cNvSpPr/>
            <p:nvPr/>
          </p:nvSpPr>
          <p:spPr>
            <a:xfrm>
              <a:off x="6912396" y="2348879"/>
              <a:ext cx="683940" cy="683940"/>
            </a:xfrm>
            <a:prstGeom prst="arc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弧形 23"/>
            <p:cNvSpPr/>
            <p:nvPr/>
          </p:nvSpPr>
          <p:spPr>
            <a:xfrm rot="5400000">
              <a:off x="6912396" y="4350405"/>
              <a:ext cx="683940" cy="683940"/>
            </a:xfrm>
            <a:prstGeom prst="arc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接點 24"/>
            <p:cNvCxnSpPr>
              <a:stCxn id="23" idx="0"/>
            </p:cNvCxnSpPr>
            <p:nvPr/>
          </p:nvCxnSpPr>
          <p:spPr>
            <a:xfrm flipH="1">
              <a:off x="-63852" y="2348879"/>
              <a:ext cx="731821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23" idx="2"/>
              <a:endCxn id="24" idx="0"/>
            </p:cNvCxnSpPr>
            <p:nvPr/>
          </p:nvCxnSpPr>
          <p:spPr>
            <a:xfrm>
              <a:off x="7596336" y="2690849"/>
              <a:ext cx="0" cy="200152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24" idx="2"/>
              <a:endCxn id="32" idx="2"/>
            </p:cNvCxnSpPr>
            <p:nvPr/>
          </p:nvCxnSpPr>
          <p:spPr>
            <a:xfrm flipH="1">
              <a:off x="116168" y="5034345"/>
              <a:ext cx="713819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116168" y="4962337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8" y="1426082"/>
            <a:ext cx="1275524" cy="224762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1422317" y="2059807"/>
            <a:ext cx="9450383" cy="2590760"/>
            <a:chOff x="1422317" y="2059807"/>
            <a:chExt cx="9450383" cy="2590760"/>
          </a:xfrm>
        </p:grpSpPr>
        <p:sp>
          <p:nvSpPr>
            <p:cNvPr id="21" name="object 2"/>
            <p:cNvSpPr txBox="1">
              <a:spLocks noChangeArrowheads="1"/>
            </p:cNvSpPr>
            <p:nvPr/>
          </p:nvSpPr>
          <p:spPr bwMode="auto">
            <a:xfrm>
              <a:off x="1422317" y="2060848"/>
              <a:ext cx="9450383" cy="258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zh-TW" altLang="en-US" sz="36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由             可以</a:t>
              </a:r>
              <a:r>
                <a:rPr lang="zh-TW" altLang="en-US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知道，分數的</a:t>
              </a:r>
              <a:r>
                <a:rPr lang="zh-TW" altLang="en-US" sz="36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乘法中，</a:t>
              </a:r>
              <a:endParaRPr lang="en-US" altLang="zh-TW" sz="3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algn="just"/>
              <a:r>
                <a:rPr lang="zh-TW" altLang="en-US" sz="36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乘數</a:t>
              </a:r>
              <a:r>
                <a:rPr lang="zh-TW" altLang="en-US" sz="3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＜</a:t>
              </a:r>
              <a:r>
                <a: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zh-TW" altLang="en-US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，積</a:t>
              </a:r>
              <a:r>
                <a:rPr lang="zh-TW" altLang="en-US" sz="3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＜</a:t>
              </a:r>
              <a:r>
                <a:rPr lang="zh-TW" altLang="en-US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被乘數；</a:t>
              </a:r>
            </a:p>
            <a:p>
              <a:pPr algn="just"/>
              <a:r>
                <a:rPr lang="zh-TW" altLang="en-US" sz="36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乘數</a:t>
              </a:r>
              <a:r>
                <a:rPr lang="zh-TW" altLang="en-US" sz="3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＝</a:t>
              </a:r>
              <a:r>
                <a: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zh-TW" altLang="en-US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，積</a:t>
              </a:r>
              <a:r>
                <a:rPr lang="zh-TW" altLang="en-US" sz="3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＝</a:t>
              </a:r>
              <a:r>
                <a:rPr lang="zh-TW" altLang="en-US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被乘數</a:t>
              </a:r>
              <a:r>
                <a:rPr lang="zh-TW" altLang="en-US" sz="36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；</a:t>
              </a:r>
              <a:endParaRPr lang="en-US" altLang="zh-TW" sz="3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algn="just"/>
              <a:r>
                <a:rPr lang="zh-TW" altLang="en-US" sz="36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乘數</a:t>
              </a:r>
              <a:r>
                <a:rPr lang="zh-TW" altLang="en-US" sz="3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＞</a:t>
              </a:r>
              <a:r>
                <a:rPr lang="en-US" altLang="zh-TW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zh-TW" altLang="en-US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，積</a:t>
              </a:r>
              <a:r>
                <a:rPr lang="zh-TW" altLang="en-US" sz="3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＞</a:t>
              </a:r>
              <a:r>
                <a:rPr lang="zh-TW" altLang="en-US" sz="36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被乘數。</a:t>
              </a:r>
            </a:p>
          </p:txBody>
        </p:sp>
        <p:pic>
          <p:nvPicPr>
            <p:cNvPr id="17" name="圖片 16" descr="畫面剪輯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700" y="2059807"/>
              <a:ext cx="1512168" cy="508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863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prstClr val="white"/>
                </a:solidFill>
                <a:latin typeface="Times New Roman" pitchFamily="18" charset="0"/>
                <a:ea typeface="書法中楷（注音一）" pitchFamily="49" charset="-120"/>
              </a:rPr>
              <a:t>14</a:t>
            </a:r>
            <a:endParaRPr kumimoji="0" lang="zh-TW" altLang="en-US" sz="2000" b="1" dirty="0">
              <a:solidFill>
                <a:prstClr val="white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836712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   中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填入＜、＝或＞。</a:t>
            </a:r>
          </a:p>
        </p:txBody>
      </p:sp>
      <p:grpSp>
        <p:nvGrpSpPr>
          <p:cNvPr id="34" name="群組 43"/>
          <p:cNvGrpSpPr>
            <a:grpSpLocks/>
          </p:cNvGrpSpPr>
          <p:nvPr/>
        </p:nvGrpSpPr>
        <p:grpSpPr bwMode="auto">
          <a:xfrm>
            <a:off x="251520" y="1948832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35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6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3144" y="1592796"/>
                <a:ext cx="2590225" cy="981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4" y="1592796"/>
                <a:ext cx="2590225" cy="981038"/>
              </a:xfrm>
              <a:prstGeom prst="rect">
                <a:avLst/>
              </a:prstGeom>
              <a:blipFill rotWithShape="0">
                <a:blip r:embed="rId2"/>
                <a:stretch>
                  <a:fillRect l="-7294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24"/>
          <p:cNvSpPr>
            <a:spLocks/>
          </p:cNvSpPr>
          <p:nvPr/>
        </p:nvSpPr>
        <p:spPr bwMode="auto">
          <a:xfrm>
            <a:off x="3261983" y="1592796"/>
            <a:ext cx="50494" cy="1512168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1" name="群組 43"/>
          <p:cNvGrpSpPr>
            <a:grpSpLocks/>
          </p:cNvGrpSpPr>
          <p:nvPr/>
        </p:nvGrpSpPr>
        <p:grpSpPr bwMode="auto">
          <a:xfrm>
            <a:off x="3448023" y="1948832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22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3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400" b="1" dirty="0" smtClean="0">
                  <a:solidFill>
                    <a:srgbClr val="2BA739"/>
                  </a:solidFill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52" name="object 24"/>
          <p:cNvSpPr>
            <a:spLocks/>
          </p:cNvSpPr>
          <p:nvPr/>
        </p:nvSpPr>
        <p:spPr bwMode="auto">
          <a:xfrm flipH="1">
            <a:off x="6012159" y="1592796"/>
            <a:ext cx="150021" cy="1512168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53" name="群組 43"/>
          <p:cNvGrpSpPr>
            <a:grpSpLocks/>
          </p:cNvGrpSpPr>
          <p:nvPr/>
        </p:nvGrpSpPr>
        <p:grpSpPr bwMode="auto">
          <a:xfrm>
            <a:off x="6369785" y="1948832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54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55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400" b="1" dirty="0" smtClean="0">
                  <a:solidFill>
                    <a:srgbClr val="2BA739"/>
                  </a:solidFill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3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2" name="圓角矩形 1"/>
          <p:cNvSpPr/>
          <p:nvPr/>
        </p:nvSpPr>
        <p:spPr>
          <a:xfrm>
            <a:off x="1464710" y="830508"/>
            <a:ext cx="587010" cy="5870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角矩形 38"/>
          <p:cNvSpPr/>
          <p:nvPr/>
        </p:nvSpPr>
        <p:spPr>
          <a:xfrm>
            <a:off x="1752066" y="1843848"/>
            <a:ext cx="587010" cy="5870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729425" y="17956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＜</a:t>
            </a:r>
            <a:endParaRPr lang="en-US" altLang="zh-TW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3756799" y="1592796"/>
                <a:ext cx="2590225" cy="981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799" y="1592796"/>
                <a:ext cx="2590225" cy="981038"/>
              </a:xfrm>
              <a:prstGeom prst="rect">
                <a:avLst/>
              </a:prstGeom>
              <a:blipFill rotWithShape="0">
                <a:blip r:embed="rId3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圓角矩形 46"/>
          <p:cNvSpPr/>
          <p:nvPr/>
        </p:nvSpPr>
        <p:spPr>
          <a:xfrm>
            <a:off x="4931246" y="1843848"/>
            <a:ext cx="587010" cy="5870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4908605" y="17956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endParaRPr lang="en-US" altLang="zh-TW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6682197" y="1592796"/>
                <a:ext cx="2590225" cy="981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197" y="1592796"/>
                <a:ext cx="2590225" cy="981038"/>
              </a:xfrm>
              <a:prstGeom prst="rect">
                <a:avLst/>
              </a:prstGeom>
              <a:blipFill rotWithShape="0">
                <a:blip r:embed="rId4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圓角矩形 65"/>
          <p:cNvSpPr/>
          <p:nvPr/>
        </p:nvSpPr>
        <p:spPr>
          <a:xfrm>
            <a:off x="7616562" y="1843848"/>
            <a:ext cx="587010" cy="5870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7593921" y="17956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＝</a:t>
            </a:r>
            <a:endParaRPr lang="en-US" altLang="zh-TW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7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4" grpId="0"/>
      <p:bldP spid="6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4946" y1="506" x2="95668" y2="75190"/>
                        <a14:foregroundMark x1="2527" y1="759" x2="2527" y2="7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139" y="-119468"/>
            <a:ext cx="770400" cy="1098585"/>
          </a:xfrm>
          <a:prstGeom prst="rect">
            <a:avLst/>
          </a:prstGeom>
        </p:spPr>
      </p:pic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15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392" name="文字方塊 2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223628" y="143022"/>
            <a:ext cx="4315627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lnSpc>
                <a:spcPts val="4200"/>
              </a:lnSpc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分數除以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整數</a:t>
            </a:r>
            <a:endParaRPr kumimoji="0"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27230" y="56066"/>
            <a:ext cx="1229491" cy="76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1-5</a:t>
            </a:r>
            <a:endParaRPr kumimoji="0" lang="zh-TW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683568" y="1257098"/>
            <a:ext cx="7920880" cy="1034901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object 2"/>
          <p:cNvSpPr txBox="1">
            <a:spLocks noChangeArrowheads="1"/>
          </p:cNvSpPr>
          <p:nvPr/>
        </p:nvSpPr>
        <p:spPr bwMode="auto">
          <a:xfrm>
            <a:off x="1384475" y="933061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單位分數除以</a:t>
            </a:r>
            <a:r>
              <a:rPr lang="zh-TW" altLang="en-US" dirty="0" smtClean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整數</a:t>
            </a:r>
            <a:endParaRPr lang="zh-TW" altLang="en-US" dirty="0">
              <a:solidFill>
                <a:srgbClr val="1566B0"/>
              </a:solidFill>
              <a:latin typeface="標楷體" panose="03000509000000000000" pitchFamily="65" charset="-120"/>
              <a:ea typeface="標楷體" panose="03000509000000000000" pitchFamily="65" charset="-120"/>
              <a:cs typeface="新細明體" pitchFamily="18" charset="-120"/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57114"/>
            <a:ext cx="1080120" cy="982481"/>
          </a:xfrm>
          <a:prstGeom prst="rect">
            <a:avLst/>
          </a:prstGeom>
        </p:spPr>
      </p:pic>
      <p:sp>
        <p:nvSpPr>
          <p:cNvPr id="37" name="內容版面配置區 4"/>
          <p:cNvSpPr txBox="1">
            <a:spLocks/>
          </p:cNvSpPr>
          <p:nvPr/>
        </p:nvSpPr>
        <p:spPr bwMode="auto">
          <a:xfrm>
            <a:off x="387075" y="900753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2"/>
              <p:cNvSpPr txBox="1">
                <a:spLocks noChangeArrowheads="1"/>
              </p:cNvSpPr>
              <p:nvPr/>
            </p:nvSpPr>
            <p:spPr bwMode="auto">
              <a:xfrm>
                <a:off x="1259632" y="1329105"/>
                <a:ext cx="7884368" cy="866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2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林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伯伯有一塊地，其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地當花園。</a:t>
                </a:r>
              </a:p>
            </p:txBody>
          </p:sp>
        </mc:Choice>
        <mc:Fallback xmlns="">
          <p:sp>
            <p:nvSpPr>
              <p:cNvPr id="38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1329105"/>
                <a:ext cx="7884368" cy="866836"/>
              </a:xfrm>
              <a:prstGeom prst="rect">
                <a:avLst/>
              </a:prstGeom>
              <a:blipFill rotWithShape="0">
                <a:blip r:embed="rId6"/>
                <a:stretch>
                  <a:fillRect l="-3171" b="-63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1039964" y="2364006"/>
            <a:ext cx="7596844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Arial" charset="0"/>
            </a:pPr>
            <a:r>
              <a:rPr lang="zh-TW" altLang="en-US" sz="3200" dirty="0" smtClean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如果</a:t>
            </a:r>
            <a:r>
              <a:rPr lang="zh-TW" altLang="en-US" sz="3200" dirty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將花園平分成</a:t>
            </a:r>
            <a:r>
              <a:rPr lang="en-US" altLang="zh-TW" sz="3200" dirty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個區域，每個區域</a:t>
            </a:r>
            <a:r>
              <a:rPr lang="zh-TW" altLang="en-US" sz="3200" dirty="0" smtClean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是</a:t>
            </a:r>
            <a:endParaRPr lang="en-US" altLang="zh-TW" sz="3200" dirty="0" smtClean="0">
              <a:solidFill>
                <a:srgbClr val="0864A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ct val="20000"/>
              </a:spcBef>
              <a:buFont typeface="Arial" charset="0"/>
            </a:pPr>
            <a:r>
              <a:rPr lang="zh-TW" altLang="en-US" sz="3200" dirty="0" smtClean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多少</a:t>
            </a:r>
            <a:r>
              <a:rPr lang="zh-TW" altLang="en-US" sz="3200" dirty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塊</a:t>
            </a:r>
            <a:r>
              <a:rPr lang="zh-TW" altLang="en-US" sz="3200" dirty="0" smtClean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地</a:t>
            </a:r>
            <a:r>
              <a:rPr lang="zh-TW" altLang="en-US" sz="3200" dirty="0">
                <a:solidFill>
                  <a:srgbClr val="0864A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？</a:t>
            </a:r>
          </a:p>
        </p:txBody>
      </p:sp>
      <p:grpSp>
        <p:nvGrpSpPr>
          <p:cNvPr id="40" name="群組 39"/>
          <p:cNvGrpSpPr/>
          <p:nvPr/>
        </p:nvGrpSpPr>
        <p:grpSpPr>
          <a:xfrm>
            <a:off x="683776" y="2440161"/>
            <a:ext cx="356188" cy="461665"/>
            <a:chOff x="647564" y="2751311"/>
            <a:chExt cx="356188" cy="461665"/>
          </a:xfrm>
        </p:grpSpPr>
        <p:sp>
          <p:nvSpPr>
            <p:cNvPr id="41" name="橢圓 40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45" y="4572282"/>
            <a:ext cx="4499992" cy="1486076"/>
          </a:xfrm>
          <a:prstGeom prst="rect">
            <a:avLst/>
          </a:prstGeom>
        </p:spPr>
      </p:pic>
      <p:sp>
        <p:nvSpPr>
          <p:cNvPr id="43" name="右大括弧 42"/>
          <p:cNvSpPr/>
          <p:nvPr/>
        </p:nvSpPr>
        <p:spPr>
          <a:xfrm rot="16200000">
            <a:off x="1372067" y="4216665"/>
            <a:ext cx="135170" cy="576064"/>
          </a:xfrm>
          <a:prstGeom prst="rightBrace">
            <a:avLst>
              <a:gd name="adj1" fmla="val 39146"/>
              <a:gd name="adj2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1259632" y="3421032"/>
                <a:ext cx="877163" cy="98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421032"/>
                <a:ext cx="877163" cy="980076"/>
              </a:xfrm>
              <a:prstGeom prst="rect">
                <a:avLst/>
              </a:prstGeom>
              <a:blipFill rotWithShape="0">
                <a:blip r:embed="rId8"/>
                <a:stretch>
                  <a:fillRect r="-20139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右大括弧 60"/>
          <p:cNvSpPr/>
          <p:nvPr/>
        </p:nvSpPr>
        <p:spPr>
          <a:xfrm rot="5400000">
            <a:off x="1948131" y="5246469"/>
            <a:ext cx="135170" cy="1728192"/>
          </a:xfrm>
          <a:prstGeom prst="rightBrace">
            <a:avLst>
              <a:gd name="adj1" fmla="val 39146"/>
              <a:gd name="adj2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1577134" y="6110565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塊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4427984" y="35879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塊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840974" y="3459086"/>
            <a:ext cx="587010" cy="1374070"/>
            <a:chOff x="3840974" y="3459086"/>
            <a:chExt cx="587010" cy="1374070"/>
          </a:xfrm>
        </p:grpSpPr>
        <p:sp>
          <p:nvSpPr>
            <p:cNvPr id="64" name="圓角矩形 63"/>
            <p:cNvSpPr/>
            <p:nvPr/>
          </p:nvSpPr>
          <p:spPr>
            <a:xfrm>
              <a:off x="3840974" y="3459086"/>
              <a:ext cx="587010" cy="9681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/>
            <p:cNvCxnSpPr>
              <a:stCxn id="64" idx="2"/>
            </p:cNvCxnSpPr>
            <p:nvPr/>
          </p:nvCxnSpPr>
          <p:spPr>
            <a:xfrm>
              <a:off x="4134479" y="4427211"/>
              <a:ext cx="5473" cy="405945"/>
            </a:xfrm>
            <a:prstGeom prst="line">
              <a:avLst/>
            </a:prstGeom>
            <a:ln w="28575">
              <a:solidFill>
                <a:srgbClr val="999A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3917729" y="3429826"/>
                <a:ext cx="530915" cy="974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729" y="3429826"/>
                <a:ext cx="530915" cy="9746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5938255" y="3479891"/>
                <a:ext cx="2590225" cy="981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÷2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255" y="3479891"/>
                <a:ext cx="2590225" cy="981038"/>
              </a:xfrm>
              <a:prstGeom prst="rect">
                <a:avLst/>
              </a:prstGeom>
              <a:blipFill rotWithShape="0">
                <a:blip r:embed="rId10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/>
          <p:cNvSpPr/>
          <p:nvPr/>
        </p:nvSpPr>
        <p:spPr>
          <a:xfrm>
            <a:off x="6768244" y="5193196"/>
            <a:ext cx="2590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7703882" y="4918310"/>
                <a:ext cx="1435621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882" y="4918310"/>
                <a:ext cx="1435621" cy="980076"/>
              </a:xfrm>
              <a:prstGeom prst="rect">
                <a:avLst/>
              </a:prstGeom>
              <a:blipFill rotWithShape="0">
                <a:blip r:embed="rId11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72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15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683568" y="566334"/>
            <a:ext cx="7920880" cy="1034901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object 2"/>
          <p:cNvSpPr txBox="1">
            <a:spLocks noChangeArrowheads="1"/>
          </p:cNvSpPr>
          <p:nvPr/>
        </p:nvSpPr>
        <p:spPr bwMode="auto">
          <a:xfrm>
            <a:off x="1384475" y="242297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單位分數除以</a:t>
            </a:r>
            <a:r>
              <a:rPr lang="zh-TW" altLang="en-US" dirty="0" smtClean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整數</a:t>
            </a:r>
            <a:endParaRPr lang="zh-TW" altLang="en-US" dirty="0">
              <a:solidFill>
                <a:srgbClr val="1566B0"/>
              </a:solidFill>
              <a:latin typeface="標楷體" panose="03000509000000000000" pitchFamily="65" charset="-120"/>
              <a:ea typeface="標楷體" panose="03000509000000000000" pitchFamily="65" charset="-120"/>
              <a:cs typeface="新細明體" pitchFamily="18" charset="-120"/>
            </a:endParaRPr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6350"/>
            <a:ext cx="1080120" cy="982481"/>
          </a:xfrm>
          <a:prstGeom prst="rect">
            <a:avLst/>
          </a:prstGeom>
        </p:spPr>
      </p:pic>
      <p:sp>
        <p:nvSpPr>
          <p:cNvPr id="74" name="內容版面配置區 4"/>
          <p:cNvSpPr txBox="1">
            <a:spLocks/>
          </p:cNvSpPr>
          <p:nvPr/>
        </p:nvSpPr>
        <p:spPr bwMode="auto">
          <a:xfrm>
            <a:off x="387075" y="209989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bject 2"/>
              <p:cNvSpPr txBox="1">
                <a:spLocks noChangeArrowheads="1"/>
              </p:cNvSpPr>
              <p:nvPr/>
            </p:nvSpPr>
            <p:spPr bwMode="auto">
              <a:xfrm>
                <a:off x="1259632" y="638341"/>
                <a:ext cx="7884368" cy="866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2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林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伯伯有一塊地，其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地當花園。</a:t>
                </a:r>
              </a:p>
            </p:txBody>
          </p:sp>
        </mc:Choice>
        <mc:Fallback xmlns="">
          <p:sp>
            <p:nvSpPr>
              <p:cNvPr id="7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638341"/>
                <a:ext cx="7884368" cy="866836"/>
              </a:xfrm>
              <a:prstGeom prst="rect">
                <a:avLst/>
              </a:prstGeom>
              <a:blipFill rotWithShape="0">
                <a:blip r:embed="rId3"/>
                <a:stretch>
                  <a:fillRect l="-3171" b="-56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1039964" y="1628800"/>
                <a:ext cx="7596844" cy="881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charset="0"/>
                </a:pPr>
                <a:r>
                  <a:rPr lang="zh-TW" altLang="en-US" sz="3200" dirty="0" smtClean="0">
                    <a:solidFill>
                      <a:srgbClr val="0060AD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如果將花園的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solidFill>
                              <a:srgbClr val="0060AD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solidFill>
                              <a:srgbClr val="0060AD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solidFill>
                      <a:srgbClr val="0060AD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種</a:t>
                </a:r>
                <a:r>
                  <a:rPr lang="zh-TW" altLang="en-US" sz="3200" dirty="0">
                    <a:solidFill>
                      <a:srgbClr val="0060AD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向日葵，是多少塊地？</a:t>
                </a:r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64" y="1628800"/>
                <a:ext cx="7596844" cy="881460"/>
              </a:xfrm>
              <a:prstGeom prst="rect">
                <a:avLst/>
              </a:prstGeom>
              <a:blipFill rotWithShape="0">
                <a:blip r:embed="rId4"/>
                <a:stretch>
                  <a:fillRect l="-2087" b="-89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群組 76"/>
          <p:cNvGrpSpPr/>
          <p:nvPr/>
        </p:nvGrpSpPr>
        <p:grpSpPr>
          <a:xfrm>
            <a:off x="683776" y="1872390"/>
            <a:ext cx="356188" cy="461665"/>
            <a:chOff x="647564" y="2751311"/>
            <a:chExt cx="356188" cy="461665"/>
          </a:xfrm>
        </p:grpSpPr>
        <p:sp>
          <p:nvSpPr>
            <p:cNvPr id="78" name="橢圓 77"/>
            <p:cNvSpPr/>
            <p:nvPr/>
          </p:nvSpPr>
          <p:spPr>
            <a:xfrm>
              <a:off x="668225" y="2826100"/>
              <a:ext cx="314867" cy="314867"/>
            </a:xfrm>
            <a:prstGeom prst="ellipse">
              <a:avLst/>
            </a:prstGeom>
            <a:solidFill>
              <a:srgbClr val="086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647564" y="27513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1151620" y="2452184"/>
                <a:ext cx="2590225" cy="981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" y="2452184"/>
                <a:ext cx="2590225" cy="981038"/>
              </a:xfrm>
              <a:prstGeom prst="rect">
                <a:avLst/>
              </a:prstGeom>
              <a:blipFill rotWithShape="0">
                <a:blip r:embed="rId5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/>
          <p:cNvSpPr/>
          <p:nvPr/>
        </p:nvSpPr>
        <p:spPr>
          <a:xfrm>
            <a:off x="6768244" y="5193196"/>
            <a:ext cx="2590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7703882" y="4918310"/>
                <a:ext cx="1435621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882" y="4918310"/>
                <a:ext cx="1435621" cy="980076"/>
              </a:xfrm>
              <a:prstGeom prst="rect">
                <a:avLst/>
              </a:prstGeom>
              <a:blipFill rotWithShape="0">
                <a:blip r:embed="rId6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62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15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683568" y="566334"/>
            <a:ext cx="7920880" cy="1034901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object 2"/>
          <p:cNvSpPr txBox="1">
            <a:spLocks noChangeArrowheads="1"/>
          </p:cNvSpPr>
          <p:nvPr/>
        </p:nvSpPr>
        <p:spPr bwMode="auto">
          <a:xfrm>
            <a:off x="1384475" y="242297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單位分數除以</a:t>
            </a:r>
            <a:r>
              <a:rPr lang="zh-TW" altLang="en-US" dirty="0" smtClean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整數</a:t>
            </a:r>
            <a:endParaRPr lang="zh-TW" altLang="en-US" dirty="0">
              <a:solidFill>
                <a:srgbClr val="1566B0"/>
              </a:solidFill>
              <a:latin typeface="標楷體" panose="03000509000000000000" pitchFamily="65" charset="-120"/>
              <a:ea typeface="標楷體" panose="03000509000000000000" pitchFamily="65" charset="-120"/>
              <a:cs typeface="新細明體" pitchFamily="18" charset="-120"/>
            </a:endParaRPr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6350"/>
            <a:ext cx="1080120" cy="982481"/>
          </a:xfrm>
          <a:prstGeom prst="rect">
            <a:avLst/>
          </a:prstGeom>
        </p:spPr>
      </p:pic>
      <p:sp>
        <p:nvSpPr>
          <p:cNvPr id="74" name="內容版面配置區 4"/>
          <p:cNvSpPr txBox="1">
            <a:spLocks/>
          </p:cNvSpPr>
          <p:nvPr/>
        </p:nvSpPr>
        <p:spPr bwMode="auto">
          <a:xfrm>
            <a:off x="387075" y="209989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bject 2"/>
              <p:cNvSpPr txBox="1">
                <a:spLocks noChangeArrowheads="1"/>
              </p:cNvSpPr>
              <p:nvPr/>
            </p:nvSpPr>
            <p:spPr bwMode="auto">
              <a:xfrm>
                <a:off x="1259632" y="638341"/>
                <a:ext cx="7884368" cy="866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2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林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伯伯有一塊地，其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地當花園。</a:t>
                </a:r>
              </a:p>
            </p:txBody>
          </p:sp>
        </mc:Choice>
        <mc:Fallback xmlns="">
          <p:sp>
            <p:nvSpPr>
              <p:cNvPr id="7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638341"/>
                <a:ext cx="7884368" cy="866836"/>
              </a:xfrm>
              <a:prstGeom prst="rect">
                <a:avLst/>
              </a:prstGeom>
              <a:blipFill rotWithShape="0">
                <a:blip r:embed="rId3"/>
                <a:stretch>
                  <a:fillRect l="-3171" b="-56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/>
              <p:cNvSpPr txBox="1">
                <a:spLocks noChangeArrowheads="1"/>
              </p:cNvSpPr>
              <p:nvPr/>
            </p:nvSpPr>
            <p:spPr bwMode="auto">
              <a:xfrm>
                <a:off x="1223629" y="1625209"/>
                <a:ext cx="7272672" cy="1836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說說看，</a:t>
                </a: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÷2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的答案一樣嗎？為什麼？</a:t>
                </a:r>
              </a:p>
            </p:txBody>
          </p:sp>
        </mc:Choice>
        <mc:Fallback xmlns="">
          <p:sp>
            <p:nvSpPr>
              <p:cNvPr id="1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3629" y="1625209"/>
                <a:ext cx="7272672" cy="1836204"/>
              </a:xfrm>
              <a:prstGeom prst="rect">
                <a:avLst/>
              </a:prstGeom>
              <a:blipFill rotWithShape="0">
                <a:blip r:embed="rId4"/>
                <a:stretch>
                  <a:fillRect l="-3856" t="-76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圓角矩形圖說文字 15"/>
              <p:cNvSpPr/>
              <p:nvPr/>
            </p:nvSpPr>
            <p:spPr>
              <a:xfrm>
                <a:off x="719572" y="3248980"/>
                <a:ext cx="6871029" cy="2880320"/>
              </a:xfrm>
              <a:prstGeom prst="wedgeRoundRectCallout">
                <a:avLst>
                  <a:gd name="adj1" fmla="val 56391"/>
                  <a:gd name="adj2" fmla="val -8809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平分成</a:t>
                </a:r>
                <a:r>
                  <a:rPr lang="en-US" altLang="zh-TW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個區域，</a:t>
                </a:r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表示每</a:t>
                </a:r>
                <a:endParaRPr lang="en-US" altLang="zh-TW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個區域就是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塊的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倍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所以</a:t>
                </a:r>
                <a:endParaRPr lang="en-US" altLang="zh-TW" sz="3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÷2</a:t>
                </a:r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←</a:t>
                </a:r>
                <a:r>
                  <a:rPr lang="en-US" altLang="zh-TW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除以</a:t>
                </a:r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等於</a:t>
                </a: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乘以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6" name="圓角矩形圖說文字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3248980"/>
                <a:ext cx="6871029" cy="2880320"/>
              </a:xfrm>
              <a:prstGeom prst="wedgeRoundRectCallout">
                <a:avLst>
                  <a:gd name="adj1" fmla="val 56391"/>
                  <a:gd name="adj2" fmla="val -8809"/>
                  <a:gd name="adj3" fmla="val 16667"/>
                </a:avLst>
              </a:prstGeom>
              <a:blipFill rotWithShape="0">
                <a:blip r:embed="rId5"/>
                <a:stretch>
                  <a:fillRect l="-415" b="-630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4545124"/>
            <a:ext cx="1003472" cy="12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7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15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683568" y="566334"/>
            <a:ext cx="7920880" cy="1542584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object 2"/>
          <p:cNvSpPr txBox="1">
            <a:spLocks noChangeArrowheads="1"/>
          </p:cNvSpPr>
          <p:nvPr/>
        </p:nvSpPr>
        <p:spPr bwMode="auto">
          <a:xfrm>
            <a:off x="1384475" y="242297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真分數除以整數</a:t>
            </a:r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6350"/>
            <a:ext cx="1080120" cy="982481"/>
          </a:xfrm>
          <a:prstGeom prst="rect">
            <a:avLst/>
          </a:prstGeom>
        </p:spPr>
      </p:pic>
      <p:sp>
        <p:nvSpPr>
          <p:cNvPr id="74" name="內容版面配置區 4"/>
          <p:cNvSpPr txBox="1">
            <a:spLocks/>
          </p:cNvSpPr>
          <p:nvPr/>
        </p:nvSpPr>
        <p:spPr bwMode="auto">
          <a:xfrm>
            <a:off x="387075" y="209989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2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bject 2"/>
              <p:cNvSpPr txBox="1">
                <a:spLocks noChangeArrowheads="1"/>
              </p:cNvSpPr>
              <p:nvPr/>
            </p:nvSpPr>
            <p:spPr bwMode="auto">
              <a:xfrm>
                <a:off x="1259632" y="638341"/>
                <a:ext cx="7884368" cy="866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200" u="sng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雅君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條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蛋糕平分成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份，每份是幾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條</a:t>
                </a:r>
                <a:endParaRPr lang="en-US" altLang="zh-TW" sz="3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蛋糕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7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638341"/>
                <a:ext cx="7884368" cy="866836"/>
              </a:xfrm>
              <a:prstGeom prst="rect">
                <a:avLst/>
              </a:prstGeom>
              <a:blipFill rotWithShape="0">
                <a:blip r:embed="rId3"/>
                <a:stretch>
                  <a:fillRect l="-3171" b="-746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971600" y="3763542"/>
                <a:ext cx="2590225" cy="208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÷3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＝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63542"/>
                <a:ext cx="2590225" cy="2088136"/>
              </a:xfrm>
              <a:prstGeom prst="rect">
                <a:avLst/>
              </a:prstGeom>
              <a:blipFill rotWithShape="0">
                <a:blip r:embed="rId4"/>
                <a:stretch>
                  <a:fillRect b="-9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/>
          <p:cNvSpPr/>
          <p:nvPr/>
        </p:nvSpPr>
        <p:spPr>
          <a:xfrm>
            <a:off x="6372666" y="5146424"/>
            <a:ext cx="2590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7308304" y="4871538"/>
                <a:ext cx="1435621" cy="980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條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4871538"/>
                <a:ext cx="1435621" cy="980140"/>
              </a:xfrm>
              <a:prstGeom prst="rect">
                <a:avLst/>
              </a:prstGeom>
              <a:blipFill rotWithShape="0">
                <a:blip r:embed="rId5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61926"/>
            <a:ext cx="3275856" cy="1104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266712" y="5006448"/>
                <a:ext cx="1435621" cy="980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712" y="5006448"/>
                <a:ext cx="1435621" cy="9801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2984522" y="3779066"/>
            <a:ext cx="4036249" cy="1028544"/>
            <a:chOff x="1837000" y="5301208"/>
            <a:chExt cx="4036249" cy="1028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圓角矩形 18"/>
                <p:cNvSpPr/>
                <p:nvPr/>
              </p:nvSpPr>
              <p:spPr>
                <a:xfrm>
                  <a:off x="2231740" y="5301208"/>
                  <a:ext cx="3641509" cy="1028544"/>
                </a:xfrm>
                <a:prstGeom prst="roundRect">
                  <a:avLst>
                    <a:gd name="adj" fmla="val 30566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TW" altLang="en-US" sz="3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每份是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32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32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zh-TW" altLang="en-US" sz="3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條</a:t>
                  </a:r>
                  <a:r>
                    <a:rPr lang="zh-TW" altLang="en-US" sz="32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3200" b="0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3200" b="0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32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倍</a:t>
                  </a:r>
                  <a:r>
                    <a:rPr lang="zh-TW" altLang="en-US" sz="3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。</a:t>
                  </a:r>
                </a:p>
              </p:txBody>
            </p:sp>
          </mc:Choice>
          <mc:Fallback xmlns="">
            <p:sp>
              <p:nvSpPr>
                <p:cNvPr id="19" name="圓角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740" y="5301208"/>
                  <a:ext cx="3641509" cy="1028544"/>
                </a:xfrm>
                <a:prstGeom prst="roundRect">
                  <a:avLst>
                    <a:gd name="adj" fmla="val 30566"/>
                  </a:avLst>
                </a:prstGeom>
                <a:blipFill rotWithShape="0">
                  <a:blip r:embed="rId8"/>
                  <a:stretch>
                    <a:fillRect l="-1329" r="-664"/>
                  </a:stretch>
                </a:blip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/>
            <p:cNvCxnSpPr/>
            <p:nvPr/>
          </p:nvCxnSpPr>
          <p:spPr>
            <a:xfrm flipH="1">
              <a:off x="1837000" y="5837563"/>
              <a:ext cx="39474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64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16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683568" y="566334"/>
            <a:ext cx="7920880" cy="1542584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object 2"/>
          <p:cNvSpPr txBox="1">
            <a:spLocks noChangeArrowheads="1"/>
          </p:cNvSpPr>
          <p:nvPr/>
        </p:nvSpPr>
        <p:spPr bwMode="auto">
          <a:xfrm>
            <a:off x="1384475" y="242297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假分數除以整數</a:t>
            </a:r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6350"/>
            <a:ext cx="1080120" cy="982481"/>
          </a:xfrm>
          <a:prstGeom prst="rect">
            <a:avLst/>
          </a:prstGeom>
        </p:spPr>
      </p:pic>
      <p:sp>
        <p:nvSpPr>
          <p:cNvPr id="74" name="內容版面配置區 4"/>
          <p:cNvSpPr txBox="1">
            <a:spLocks/>
          </p:cNvSpPr>
          <p:nvPr/>
        </p:nvSpPr>
        <p:spPr bwMode="auto">
          <a:xfrm>
            <a:off x="387075" y="209989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3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bject 2"/>
              <p:cNvSpPr txBox="1">
                <a:spLocks noChangeArrowheads="1"/>
              </p:cNvSpPr>
              <p:nvPr/>
            </p:nvSpPr>
            <p:spPr bwMode="auto">
              <a:xfrm>
                <a:off x="1259632" y="638340"/>
                <a:ext cx="7884368" cy="1350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公升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的果汁平分成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杯，每一杯是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幾</a:t>
                </a:r>
                <a:endParaRPr lang="en-US" altLang="zh-TW" sz="3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公升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呢？</a:t>
                </a:r>
              </a:p>
            </p:txBody>
          </p:sp>
        </mc:Choice>
        <mc:Fallback xmlns="">
          <p:sp>
            <p:nvSpPr>
              <p:cNvPr id="7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638340"/>
                <a:ext cx="7884368" cy="1350499"/>
              </a:xfrm>
              <a:prstGeom prst="rect">
                <a:avLst/>
              </a:prstGeom>
              <a:blipFill rotWithShape="0">
                <a:blip r:embed="rId3"/>
                <a:stretch>
                  <a:fillRect l="-3171" b="-117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4608004" y="2349301"/>
                <a:ext cx="1440160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÷2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04" y="2349301"/>
                <a:ext cx="1440160" cy="973728"/>
              </a:xfrm>
              <a:prstGeom prst="rect">
                <a:avLst/>
              </a:prstGeom>
              <a:blipFill rotWithShape="0">
                <a:blip r:embed="rId4"/>
                <a:stretch>
                  <a:fillRect r="-5932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/>
          <p:cNvSpPr/>
          <p:nvPr/>
        </p:nvSpPr>
        <p:spPr>
          <a:xfrm>
            <a:off x="6228184" y="5121188"/>
            <a:ext cx="2590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7163822" y="4846302"/>
                <a:ext cx="1800158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公升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822" y="4846302"/>
                <a:ext cx="1800158" cy="973728"/>
              </a:xfrm>
              <a:prstGeom prst="rect">
                <a:avLst/>
              </a:prstGeom>
              <a:blipFill rotWithShape="0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330353" y="3346086"/>
                <a:ext cx="1435621" cy="980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53" y="3346086"/>
                <a:ext cx="1435621" cy="980140"/>
              </a:xfrm>
              <a:prstGeom prst="rect">
                <a:avLst/>
              </a:prstGeom>
              <a:blipFill rotWithShape="0">
                <a:blip r:embed="rId6"/>
                <a:stretch>
                  <a:fillRect l="-12712" b="-9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822552" y="2349301"/>
                <a:ext cx="1440160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552" y="2349301"/>
                <a:ext cx="1440160" cy="973728"/>
              </a:xfrm>
              <a:prstGeom prst="rect">
                <a:avLst/>
              </a:prstGeom>
              <a:blipFill rotWithShape="0"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708707" y="2183783"/>
            <a:ext cx="3548658" cy="1728669"/>
            <a:chOff x="708707" y="2183783"/>
            <a:chExt cx="3548658" cy="1728669"/>
          </a:xfrm>
        </p:grpSpPr>
        <p:cxnSp>
          <p:nvCxnSpPr>
            <p:cNvPr id="6" name="直線接點 5"/>
            <p:cNvCxnSpPr/>
            <p:nvPr/>
          </p:nvCxnSpPr>
          <p:spPr>
            <a:xfrm>
              <a:off x="899592" y="2996952"/>
              <a:ext cx="0" cy="3240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4175956" y="2996952"/>
              <a:ext cx="0" cy="3240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2555776" y="2996952"/>
              <a:ext cx="0" cy="32403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899592" y="3140968"/>
              <a:ext cx="3276364" cy="0"/>
            </a:xfrm>
            <a:prstGeom prst="line">
              <a:avLst/>
            </a:prstGeom>
            <a:ln w="28575">
              <a:solidFill>
                <a:srgbClr val="EF7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弧形 24"/>
            <p:cNvSpPr/>
            <p:nvPr/>
          </p:nvSpPr>
          <p:spPr>
            <a:xfrm rot="19913533" flipV="1">
              <a:off x="1512460" y="3191718"/>
              <a:ext cx="1188133" cy="216024"/>
            </a:xfrm>
            <a:prstGeom prst="arc">
              <a:avLst>
                <a:gd name="adj1" fmla="val 14133785"/>
                <a:gd name="adj2" fmla="val 21026385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弧形 25"/>
            <p:cNvSpPr/>
            <p:nvPr/>
          </p:nvSpPr>
          <p:spPr>
            <a:xfrm rot="733479">
              <a:off x="3069232" y="2939105"/>
              <a:ext cx="1188133" cy="216024"/>
            </a:xfrm>
            <a:prstGeom prst="arc">
              <a:avLst>
                <a:gd name="adj1" fmla="val 11528621"/>
                <a:gd name="adj2" fmla="val 21280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弧形 26"/>
            <p:cNvSpPr/>
            <p:nvPr/>
          </p:nvSpPr>
          <p:spPr>
            <a:xfrm rot="20866521" flipH="1">
              <a:off x="854189" y="2939105"/>
              <a:ext cx="1188133" cy="216024"/>
            </a:xfrm>
            <a:prstGeom prst="arc">
              <a:avLst>
                <a:gd name="adj1" fmla="val 11528621"/>
                <a:gd name="adj2" fmla="val 2128031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弧形 27"/>
            <p:cNvSpPr/>
            <p:nvPr/>
          </p:nvSpPr>
          <p:spPr>
            <a:xfrm rot="1686467" flipH="1" flipV="1">
              <a:off x="708707" y="3191718"/>
              <a:ext cx="1188133" cy="216024"/>
            </a:xfrm>
            <a:prstGeom prst="arc">
              <a:avLst>
                <a:gd name="adj1" fmla="val 14133785"/>
                <a:gd name="adj2" fmla="val 21026385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2034160" y="2183783"/>
                  <a:ext cx="1800158" cy="87588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3200" b="0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3200" b="0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32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公升</a:t>
                  </a:r>
                  <a:endParaRPr lang="zh-TW" alt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160" y="2183783"/>
                  <a:ext cx="1800158" cy="87588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0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/>
            <p:cNvSpPr/>
            <p:nvPr/>
          </p:nvSpPr>
          <p:spPr>
            <a:xfrm>
              <a:off x="935596" y="3327677"/>
              <a:ext cx="180015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？公升</a:t>
              </a:r>
              <a:endPara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3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16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683568" y="566334"/>
            <a:ext cx="7920880" cy="1542584"/>
          </a:xfrm>
          <a:prstGeom prst="roundRect">
            <a:avLst/>
          </a:prstGeom>
          <a:solidFill>
            <a:srgbClr val="E9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object 2"/>
          <p:cNvSpPr txBox="1">
            <a:spLocks noChangeArrowheads="1"/>
          </p:cNvSpPr>
          <p:nvPr/>
        </p:nvSpPr>
        <p:spPr bwMode="auto">
          <a:xfrm>
            <a:off x="1384475" y="242297"/>
            <a:ext cx="3043509" cy="3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solidFill>
                  <a:srgbClr val="1566B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帶分數除以整數</a:t>
            </a:r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6350"/>
            <a:ext cx="1080120" cy="982481"/>
          </a:xfrm>
          <a:prstGeom prst="rect">
            <a:avLst/>
          </a:prstGeom>
        </p:spPr>
      </p:pic>
      <p:sp>
        <p:nvSpPr>
          <p:cNvPr id="74" name="內容版面配置區 4"/>
          <p:cNvSpPr txBox="1">
            <a:spLocks/>
          </p:cNvSpPr>
          <p:nvPr/>
        </p:nvSpPr>
        <p:spPr bwMode="auto">
          <a:xfrm>
            <a:off x="387075" y="209989"/>
            <a:ext cx="584525" cy="9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3600" kern="1200">
                <a:solidFill>
                  <a:schemeClr val="tx1"/>
                </a:solidFill>
                <a:latin typeface="+mn-lt"/>
                <a:ea typeface="書法中楷（注音一）" pitchFamily="49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5400" b="1" i="1" dirty="0" smtClean="0">
                <a:solidFill>
                  <a:srgbClr val="0086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4</a:t>
            </a:r>
            <a:endParaRPr kumimoji="0" lang="zh-TW" altLang="en-US" sz="5400" b="1" i="1" dirty="0" smtClean="0">
              <a:solidFill>
                <a:srgbClr val="0086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bject 2"/>
              <p:cNvSpPr txBox="1">
                <a:spLocks noChangeArrowheads="1"/>
              </p:cNvSpPr>
              <p:nvPr/>
            </p:nvSpPr>
            <p:spPr bwMode="auto">
              <a:xfrm>
                <a:off x="1259632" y="638340"/>
                <a:ext cx="7884368" cy="1350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有</a:t>
                </a:r>
                <a:r>
                  <a:rPr lang="en-US" altLang="zh-TW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公斤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的砂糖，想平分成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袋，每袋</a:t>
                </a:r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有</a:t>
                </a:r>
                <a:endParaRPr lang="en-US" altLang="zh-TW" sz="32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3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幾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公斤？</a:t>
                </a:r>
              </a:p>
            </p:txBody>
          </p:sp>
        </mc:Choice>
        <mc:Fallback xmlns="">
          <p:sp>
            <p:nvSpPr>
              <p:cNvPr id="7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638340"/>
                <a:ext cx="7884368" cy="1350499"/>
              </a:xfrm>
              <a:prstGeom prst="rect">
                <a:avLst/>
              </a:prstGeom>
              <a:blipFill rotWithShape="0">
                <a:blip r:embed="rId3"/>
                <a:stretch>
                  <a:fillRect l="-3171" b="-122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/>
          <p:cNvSpPr/>
          <p:nvPr/>
        </p:nvSpPr>
        <p:spPr>
          <a:xfrm>
            <a:off x="5911065" y="5157192"/>
            <a:ext cx="2590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答：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6846703" y="4882306"/>
                <a:ext cx="1800158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公斤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703" y="4882306"/>
                <a:ext cx="1800158" cy="980076"/>
              </a:xfrm>
              <a:prstGeom prst="rect">
                <a:avLst/>
              </a:prstGeom>
              <a:blipFill rotWithShape="0">
                <a:blip r:embed="rId4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264838" y="3465004"/>
                <a:ext cx="1435621" cy="980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38" y="3465004"/>
                <a:ext cx="1435621" cy="980140"/>
              </a:xfrm>
              <a:prstGeom prst="rect">
                <a:avLst/>
              </a:prstGeom>
              <a:blipFill rotWithShape="0">
                <a:blip r:embed="rId5"/>
                <a:stretch>
                  <a:fillRect l="-13191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269204" y="2349301"/>
                <a:ext cx="3803945" cy="980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÷4</a:t>
                </a: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04" y="2349301"/>
                <a:ext cx="3803945" cy="980140"/>
              </a:xfrm>
              <a:prstGeom prst="rect">
                <a:avLst/>
              </a:prstGeom>
              <a:blipFill rotWithShape="0">
                <a:blip r:embed="rId6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735796" y="2113903"/>
            <a:ext cx="1189010" cy="1381995"/>
            <a:chOff x="2735796" y="2113903"/>
            <a:chExt cx="1189010" cy="1381995"/>
          </a:xfrm>
        </p:grpSpPr>
        <p:cxnSp>
          <p:nvCxnSpPr>
            <p:cNvPr id="3" name="直線接點 2"/>
            <p:cNvCxnSpPr/>
            <p:nvPr/>
          </p:nvCxnSpPr>
          <p:spPr>
            <a:xfrm>
              <a:off x="2735796" y="2420888"/>
              <a:ext cx="324036" cy="3600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3239852" y="2924944"/>
              <a:ext cx="324036" cy="3600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字方塊 3"/>
            <p:cNvSpPr txBox="1"/>
            <p:nvPr/>
          </p:nvSpPr>
          <p:spPr>
            <a:xfrm>
              <a:off x="2989075" y="211390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560604" y="29726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2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250824" y="1124744"/>
            <a:ext cx="2484972" cy="5616624"/>
          </a:xfrm>
        </p:spPr>
        <p:txBody>
          <a:bodyPr>
            <a:normAutofit/>
          </a:bodyPr>
          <a:lstStyle/>
          <a:p>
            <a:pPr algn="just">
              <a:buFont typeface="Arial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認識擴分、約分及通分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just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>
              <a:buFont typeface="Arial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異分母分數的加、減。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>
              <a:buFont typeface="Arial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理解分數的整數相除的意涵。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>
              <a:buFont typeface="Arial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分數的整數倍。</a:t>
            </a:r>
          </a:p>
        </p:txBody>
      </p:sp>
      <p:sp>
        <p:nvSpPr>
          <p:cNvPr id="11267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3059832" y="1124744"/>
            <a:ext cx="2880320" cy="5508612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分數乘以整數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、整數乘以分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數、分數乘以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、分數除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以整數的計算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Arial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理解分數的分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律。</a:t>
            </a:r>
          </a:p>
        </p:txBody>
      </p:sp>
      <p:sp>
        <p:nvSpPr>
          <p:cNvPr id="11268" name="文字版面配置區 3"/>
          <p:cNvSpPr>
            <a:spLocks noGrp="1"/>
          </p:cNvSpPr>
          <p:nvPr>
            <p:ph type="body" sz="quarter" idx="15"/>
          </p:nvPr>
        </p:nvSpPr>
        <p:spPr>
          <a:xfrm>
            <a:off x="6300192" y="1124744"/>
            <a:ext cx="2628292" cy="4824536"/>
          </a:xfrm>
        </p:spPr>
        <p:txBody>
          <a:bodyPr>
            <a:no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解決被乘數未知或乘數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未知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的分數問題。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解決被除數未知或除數未知的分數問題。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分數除以分數的計算。</a:t>
            </a:r>
          </a:p>
        </p:txBody>
      </p:sp>
      <p:sp>
        <p:nvSpPr>
          <p:cNvPr id="5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4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prstClr val="white"/>
                </a:solidFill>
                <a:latin typeface="Times New Roman" pitchFamily="18" charset="0"/>
                <a:ea typeface="書法中楷（注音一）" pitchFamily="49" charset="-120"/>
              </a:rPr>
              <a:t>16</a:t>
            </a:r>
            <a:endParaRPr kumimoji="0" lang="zh-TW" altLang="en-US" sz="2000" b="1" dirty="0">
              <a:solidFill>
                <a:prstClr val="white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836712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做做看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4" name="群組 43"/>
          <p:cNvGrpSpPr>
            <a:grpSpLocks/>
          </p:cNvGrpSpPr>
          <p:nvPr/>
        </p:nvGrpSpPr>
        <p:grpSpPr bwMode="auto">
          <a:xfrm>
            <a:off x="553145" y="988919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35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6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8364" y="1544310"/>
                <a:ext cx="1415772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(1)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÷5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4" y="1544310"/>
                <a:ext cx="1415772" cy="974690"/>
              </a:xfrm>
              <a:prstGeom prst="rect">
                <a:avLst/>
              </a:prstGeom>
              <a:blipFill rotWithShape="0">
                <a:blip r:embed="rId2"/>
                <a:stretch>
                  <a:fillRect l="-13362" r="-12931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366649" y="1540798"/>
                <a:ext cx="1338828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649" y="1540798"/>
                <a:ext cx="1338828" cy="974690"/>
              </a:xfrm>
              <a:prstGeom prst="rect">
                <a:avLst/>
              </a:prstGeom>
              <a:blipFill rotWithShape="0">
                <a:blip r:embed="rId3"/>
                <a:stretch>
                  <a:fillRect l="-13636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2800938" y="1544310"/>
                <a:ext cx="1646605" cy="968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(2)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÷15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938" y="1544310"/>
                <a:ext cx="1646605" cy="968342"/>
              </a:xfrm>
              <a:prstGeom prst="rect">
                <a:avLst/>
              </a:prstGeom>
              <a:blipFill rotWithShape="0">
                <a:blip r:embed="rId4"/>
                <a:stretch>
                  <a:fillRect l="-11070" r="-11070" b="-10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4212400" y="1544759"/>
                <a:ext cx="1569660" cy="973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400" y="1544759"/>
                <a:ext cx="1569660" cy="973793"/>
              </a:xfrm>
              <a:prstGeom prst="rect">
                <a:avLst/>
              </a:prstGeom>
              <a:blipFill rotWithShape="0">
                <a:blip r:embed="rId5"/>
                <a:stretch>
                  <a:fillRect l="-11628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5945422" y="1549581"/>
                <a:ext cx="1723549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3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2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÷9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422" y="1549581"/>
                <a:ext cx="1723549" cy="980140"/>
              </a:xfrm>
              <a:prstGeom prst="rect">
                <a:avLst/>
              </a:prstGeom>
              <a:blipFill rotWithShape="0">
                <a:blip r:embed="rId6"/>
                <a:stretch>
                  <a:fillRect l="-10601" r="-10601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7432884" y="1554775"/>
                <a:ext cx="1569660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884" y="1554775"/>
                <a:ext cx="1569660" cy="980974"/>
              </a:xfrm>
              <a:prstGeom prst="rect">
                <a:avLst/>
              </a:prstGeom>
              <a:blipFill rotWithShape="0">
                <a:blip r:embed="rId7"/>
                <a:stretch>
                  <a:fillRect l="-11628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/>
          <p:cNvCxnSpPr/>
          <p:nvPr/>
        </p:nvCxnSpPr>
        <p:spPr>
          <a:xfrm>
            <a:off x="2798649" y="1768812"/>
            <a:ext cx="0" cy="3676412"/>
          </a:xfrm>
          <a:prstGeom prst="line">
            <a:avLst/>
          </a:pr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385898" y="2504938"/>
                <a:ext cx="1338828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98" y="2504938"/>
                <a:ext cx="1338828" cy="980076"/>
              </a:xfrm>
              <a:prstGeom prst="rect">
                <a:avLst/>
              </a:prstGeom>
              <a:blipFill rotWithShape="0">
                <a:blip r:embed="rId8"/>
                <a:stretch>
                  <a:fillRect l="-13636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4697117" y="1338027"/>
            <a:ext cx="1293640" cy="1290642"/>
            <a:chOff x="-1596588" y="502321"/>
            <a:chExt cx="1293640" cy="1290642"/>
          </a:xfrm>
        </p:grpSpPr>
        <p:cxnSp>
          <p:nvCxnSpPr>
            <p:cNvPr id="50" name="直線接點 49"/>
            <p:cNvCxnSpPr/>
            <p:nvPr/>
          </p:nvCxnSpPr>
          <p:spPr>
            <a:xfrm>
              <a:off x="-1596588" y="812914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-667150" y="126974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5" name="直線接點 54"/>
            <p:cNvCxnSpPr/>
            <p:nvPr/>
          </p:nvCxnSpPr>
          <p:spPr>
            <a:xfrm>
              <a:off x="-1084745" y="1306909"/>
              <a:ext cx="426591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字方塊 56"/>
            <p:cNvSpPr txBox="1"/>
            <p:nvPr/>
          </p:nvSpPr>
          <p:spPr>
            <a:xfrm>
              <a:off x="-1456757" y="502321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4211677" y="2499966"/>
                <a:ext cx="877163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677" y="2499966"/>
                <a:ext cx="877163" cy="980076"/>
              </a:xfrm>
              <a:prstGeom prst="rect">
                <a:avLst/>
              </a:prstGeom>
              <a:blipFill rotWithShape="0">
                <a:blip r:embed="rId9"/>
                <a:stretch>
                  <a:fillRect l="-21528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7332248" y="2712008"/>
                <a:ext cx="1107996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248" y="2712008"/>
                <a:ext cx="1107996" cy="980140"/>
              </a:xfrm>
              <a:prstGeom prst="rect">
                <a:avLst/>
              </a:prstGeom>
              <a:blipFill rotWithShape="0">
                <a:blip r:embed="rId10"/>
                <a:stretch>
                  <a:fillRect l="-17033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8004289" y="1328931"/>
            <a:ext cx="1176223" cy="1432662"/>
            <a:chOff x="589199" y="1237103"/>
            <a:chExt cx="1176223" cy="1432662"/>
          </a:xfrm>
        </p:grpSpPr>
        <p:cxnSp>
          <p:nvCxnSpPr>
            <p:cNvPr id="62" name="直線接點 61"/>
            <p:cNvCxnSpPr/>
            <p:nvPr/>
          </p:nvCxnSpPr>
          <p:spPr>
            <a:xfrm>
              <a:off x="589199" y="1556792"/>
              <a:ext cx="472407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>
              <a:off x="1240947" y="2068971"/>
              <a:ext cx="252028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字方塊 64"/>
            <p:cNvSpPr txBox="1"/>
            <p:nvPr/>
          </p:nvSpPr>
          <p:spPr>
            <a:xfrm>
              <a:off x="899028" y="123710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1401220" y="21465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4" name="直線接點 73"/>
          <p:cNvCxnSpPr/>
          <p:nvPr/>
        </p:nvCxnSpPr>
        <p:spPr>
          <a:xfrm>
            <a:off x="5981787" y="1768812"/>
            <a:ext cx="0" cy="3676412"/>
          </a:xfrm>
          <a:prstGeom prst="line">
            <a:avLst/>
          </a:prstGeom>
          <a:noFill/>
          <a:ln w="12700">
            <a:solidFill>
              <a:srgbClr val="A2D39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87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4" grpId="0"/>
      <p:bldP spid="87" grpId="0"/>
      <p:bldP spid="48" grpId="0"/>
      <p:bldP spid="59" grpId="0"/>
      <p:bldP spid="6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prstClr val="white"/>
                </a:solidFill>
                <a:latin typeface="Times New Roman" pitchFamily="18" charset="0"/>
                <a:ea typeface="書法中楷（注音一）" pitchFamily="49" charset="-120"/>
              </a:rPr>
              <a:t>16</a:t>
            </a:r>
            <a:endParaRPr kumimoji="0" lang="zh-TW" altLang="en-US" sz="2000" b="1" dirty="0">
              <a:solidFill>
                <a:prstClr val="white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2"/>
              <p:cNvSpPr txBox="1">
                <a:spLocks noChangeArrowheads="1"/>
              </p:cNvSpPr>
              <p:nvPr/>
            </p:nvSpPr>
            <p:spPr bwMode="auto">
              <a:xfrm>
                <a:off x="935596" y="671314"/>
                <a:ext cx="7956884" cy="1620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媽媽將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箱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葡萄平分給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9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人，每人分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到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幾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箱？</a:t>
                </a:r>
              </a:p>
            </p:txBody>
          </p:sp>
        </mc:Choice>
        <mc:Fallback xmlns="">
          <p:sp>
            <p:nvSpPr>
              <p:cNvPr id="5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5596" y="671314"/>
                <a:ext cx="7956884" cy="1620180"/>
              </a:xfrm>
              <a:prstGeom prst="rect">
                <a:avLst/>
              </a:prstGeom>
              <a:blipFill rotWithShape="0">
                <a:blip r:embed="rId2"/>
                <a:stretch>
                  <a:fillRect l="-3446" b="-5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群組 43"/>
          <p:cNvGrpSpPr>
            <a:grpSpLocks/>
          </p:cNvGrpSpPr>
          <p:nvPr/>
        </p:nvGrpSpPr>
        <p:grpSpPr bwMode="auto">
          <a:xfrm>
            <a:off x="553145" y="988919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76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77" name="object 459"/>
            <p:cNvSpPr txBox="1">
              <a:spLocks noChangeArrowheads="1"/>
            </p:cNvSpPr>
            <p:nvPr/>
          </p:nvSpPr>
          <p:spPr bwMode="auto">
            <a:xfrm>
              <a:off x="568652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2BA739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2BA739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935771" y="2528900"/>
                <a:ext cx="2262158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÷9</a:t>
                </a: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71" y="2528900"/>
                <a:ext cx="2262158" cy="980076"/>
              </a:xfrm>
              <a:prstGeom prst="rect">
                <a:avLst/>
              </a:prstGeom>
              <a:blipFill rotWithShape="0">
                <a:blip r:embed="rId3"/>
                <a:stretch>
                  <a:fillRect l="-8356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/>
          <p:cNvGrpSpPr/>
          <p:nvPr/>
        </p:nvGrpSpPr>
        <p:grpSpPr>
          <a:xfrm>
            <a:off x="2375756" y="2287914"/>
            <a:ext cx="1004274" cy="1340270"/>
            <a:chOff x="2375756" y="2287914"/>
            <a:chExt cx="1004274" cy="1340270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2375756" y="2672916"/>
              <a:ext cx="252028" cy="2520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>
            <a:xfrm>
              <a:off x="2843808" y="3176972"/>
              <a:ext cx="252028" cy="2520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503732" y="228791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3015828" y="310496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1871700" y="3508976"/>
                <a:ext cx="877163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00" y="3508976"/>
                <a:ext cx="877163" cy="980076"/>
              </a:xfrm>
              <a:prstGeom prst="rect">
                <a:avLst/>
              </a:prstGeom>
              <a:blipFill rotWithShape="0">
                <a:blip r:embed="rId4"/>
                <a:stretch>
                  <a:fillRect l="-20833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6707255" y="4914955"/>
                <a:ext cx="1800493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答：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箱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255" y="4914955"/>
                <a:ext cx="1800493" cy="980076"/>
              </a:xfrm>
              <a:prstGeom prst="rect">
                <a:avLst/>
              </a:prstGeom>
              <a:blipFill rotWithShape="0">
                <a:blip r:embed="rId5"/>
                <a:stretch>
                  <a:fillRect l="-10135" r="-9459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 descr="畫面剪輯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1953214"/>
            <a:ext cx="2606319" cy="28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1" grpId="0"/>
      <p:bldP spid="8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1476073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做做看。</a:t>
            </a:r>
          </a:p>
        </p:txBody>
      </p:sp>
      <p:grpSp>
        <p:nvGrpSpPr>
          <p:cNvPr id="26" name="群組 38"/>
          <p:cNvGrpSpPr>
            <a:grpSpLocks/>
          </p:cNvGrpSpPr>
          <p:nvPr/>
        </p:nvGrpSpPr>
        <p:grpSpPr bwMode="auto">
          <a:xfrm>
            <a:off x="597967" y="2481552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28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9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8" name="object 24"/>
          <p:cNvSpPr>
            <a:spLocks/>
          </p:cNvSpPr>
          <p:nvPr/>
        </p:nvSpPr>
        <p:spPr bwMode="auto">
          <a:xfrm>
            <a:off x="3174952" y="2133626"/>
            <a:ext cx="0" cy="4068446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7C8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2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215516" y="1369388"/>
            <a:ext cx="252413" cy="466725"/>
          </a:xfrm>
          <a:prstGeom prst="rect">
            <a:avLst/>
          </a:prstGeom>
        </p:spPr>
        <p:txBody>
          <a:bodyPr/>
          <a:lstStyle/>
          <a:p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lang="zh-TW" altLang="en-US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35596" y="2081941"/>
                <a:ext cx="877163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" y="2081941"/>
                <a:ext cx="877163" cy="981038"/>
              </a:xfrm>
              <a:prstGeom prst="rect">
                <a:avLst/>
              </a:prstGeom>
              <a:blipFill rotWithShape="0">
                <a:blip r:embed="rId2"/>
                <a:stretch>
                  <a:fillRect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47564" y="3124687"/>
                <a:ext cx="1107996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4" y="3124687"/>
                <a:ext cx="1107996" cy="980140"/>
              </a:xfrm>
              <a:prstGeom prst="rect">
                <a:avLst/>
              </a:prstGeom>
              <a:blipFill rotWithShape="0">
                <a:blip r:embed="rId3"/>
                <a:stretch>
                  <a:fillRect l="-16484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群組 38"/>
          <p:cNvGrpSpPr>
            <a:grpSpLocks/>
          </p:cNvGrpSpPr>
          <p:nvPr/>
        </p:nvGrpSpPr>
        <p:grpSpPr bwMode="auto">
          <a:xfrm>
            <a:off x="3447930" y="2481553"/>
            <a:ext cx="301625" cy="332086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55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57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3785559" y="2081941"/>
                <a:ext cx="1107996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559" y="2081941"/>
                <a:ext cx="1107996" cy="981038"/>
              </a:xfrm>
              <a:prstGeom prst="rect">
                <a:avLst/>
              </a:prstGeom>
              <a:blipFill rotWithShape="0">
                <a:blip r:embed="rId4"/>
                <a:stretch>
                  <a:fillRect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497527" y="3124687"/>
                <a:ext cx="1569660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27" y="3124687"/>
                <a:ext cx="1569660" cy="980140"/>
              </a:xfrm>
              <a:prstGeom prst="rect">
                <a:avLst/>
              </a:prstGeom>
              <a:blipFill rotWithShape="0">
                <a:blip r:embed="rId5"/>
                <a:stretch>
                  <a:fillRect l="-12062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3497527" y="4185469"/>
                <a:ext cx="877163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27" y="4185469"/>
                <a:ext cx="877163" cy="980140"/>
              </a:xfrm>
              <a:prstGeom prst="rect">
                <a:avLst/>
              </a:prstGeom>
              <a:blipFill rotWithShape="0">
                <a:blip r:embed="rId6"/>
                <a:stretch>
                  <a:fillRect l="-21528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4190024" y="4185469"/>
                <a:ext cx="1107996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24" y="4185469"/>
                <a:ext cx="1107996" cy="980140"/>
              </a:xfrm>
              <a:prstGeom prst="rect">
                <a:avLst/>
              </a:prstGeom>
              <a:blipFill rotWithShape="0">
                <a:blip r:embed="rId7"/>
                <a:stretch>
                  <a:fillRect l="-16484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bject 24"/>
          <p:cNvSpPr>
            <a:spLocks/>
          </p:cNvSpPr>
          <p:nvPr/>
        </p:nvSpPr>
        <p:spPr bwMode="auto">
          <a:xfrm>
            <a:off x="6268338" y="2133625"/>
            <a:ext cx="0" cy="4103687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7C8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63" name="群組 38"/>
          <p:cNvGrpSpPr>
            <a:grpSpLocks/>
          </p:cNvGrpSpPr>
          <p:nvPr/>
        </p:nvGrpSpPr>
        <p:grpSpPr bwMode="auto">
          <a:xfrm>
            <a:off x="6419607" y="2481552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64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65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3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757236" y="2081941"/>
                <a:ext cx="1342034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236" y="2081941"/>
                <a:ext cx="1342034" cy="980140"/>
              </a:xfrm>
              <a:prstGeom prst="rect">
                <a:avLst/>
              </a:prstGeom>
              <a:blipFill rotWithShape="0">
                <a:blip r:embed="rId8"/>
                <a:stretch>
                  <a:fillRect l="-13575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6469204" y="3124687"/>
                <a:ext cx="1800493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204" y="3124687"/>
                <a:ext cx="1800493" cy="980140"/>
              </a:xfrm>
              <a:prstGeom prst="rect">
                <a:avLst/>
              </a:prstGeom>
              <a:blipFill rotWithShape="0">
                <a:blip r:embed="rId9"/>
                <a:stretch>
                  <a:fillRect l="-10135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矩形 67"/>
          <p:cNvSpPr/>
          <p:nvPr/>
        </p:nvSpPr>
        <p:spPr>
          <a:xfrm>
            <a:off x="6469204" y="4185469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＝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001255" y="2960948"/>
            <a:ext cx="1335243" cy="1328179"/>
            <a:chOff x="4001255" y="2960948"/>
            <a:chExt cx="1335243" cy="1328179"/>
          </a:xfrm>
        </p:grpSpPr>
        <p:cxnSp>
          <p:nvCxnSpPr>
            <p:cNvPr id="3" name="直線接點 2"/>
            <p:cNvCxnSpPr/>
            <p:nvPr/>
          </p:nvCxnSpPr>
          <p:spPr>
            <a:xfrm>
              <a:off x="4001255" y="3789040"/>
              <a:ext cx="373435" cy="2384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4475510" y="3254788"/>
              <a:ext cx="480594" cy="306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/>
            <p:nvPr/>
          </p:nvSpPr>
          <p:spPr>
            <a:xfrm>
              <a:off x="4313546" y="376590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4972296" y="296094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7022958" y="2960948"/>
            <a:ext cx="1424668" cy="1328179"/>
            <a:chOff x="3937949" y="2960948"/>
            <a:chExt cx="1424668" cy="1328179"/>
          </a:xfrm>
        </p:grpSpPr>
        <p:cxnSp>
          <p:nvCxnSpPr>
            <p:cNvPr id="73" name="直線接點 72"/>
            <p:cNvCxnSpPr/>
            <p:nvPr/>
          </p:nvCxnSpPr>
          <p:spPr>
            <a:xfrm>
              <a:off x="4001255" y="3789040"/>
              <a:ext cx="373435" cy="2384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>
              <a:off x="4619339" y="3254788"/>
              <a:ext cx="480594" cy="306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字方塊 74"/>
            <p:cNvSpPr txBox="1"/>
            <p:nvPr/>
          </p:nvSpPr>
          <p:spPr>
            <a:xfrm>
              <a:off x="4313546" y="376590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4972296" y="296094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3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cxnSp>
          <p:nvCxnSpPr>
            <p:cNvPr id="77" name="直線接點 76"/>
            <p:cNvCxnSpPr/>
            <p:nvPr/>
          </p:nvCxnSpPr>
          <p:spPr>
            <a:xfrm>
              <a:off x="3937949" y="3254788"/>
              <a:ext cx="480594" cy="306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字方塊 77"/>
            <p:cNvSpPr txBox="1"/>
            <p:nvPr/>
          </p:nvSpPr>
          <p:spPr>
            <a:xfrm>
              <a:off x="4278820" y="296094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cxnSp>
          <p:nvCxnSpPr>
            <p:cNvPr id="79" name="直線接點 78"/>
            <p:cNvCxnSpPr/>
            <p:nvPr/>
          </p:nvCxnSpPr>
          <p:spPr>
            <a:xfrm>
              <a:off x="4686124" y="3789040"/>
              <a:ext cx="373435" cy="2384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字方塊 79"/>
            <p:cNvSpPr txBox="1"/>
            <p:nvPr/>
          </p:nvSpPr>
          <p:spPr>
            <a:xfrm>
              <a:off x="4998415" y="376590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81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17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118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9" grpId="0"/>
      <p:bldP spid="60" grpId="0"/>
      <p:bldP spid="61" grpId="0"/>
      <p:bldP spid="67" grpId="0"/>
      <p:bldP spid="6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1476073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做做看。</a:t>
            </a:r>
          </a:p>
        </p:txBody>
      </p:sp>
      <p:grpSp>
        <p:nvGrpSpPr>
          <p:cNvPr id="26" name="群組 38"/>
          <p:cNvGrpSpPr>
            <a:grpSpLocks/>
          </p:cNvGrpSpPr>
          <p:nvPr/>
        </p:nvGrpSpPr>
        <p:grpSpPr bwMode="auto">
          <a:xfrm>
            <a:off x="597967" y="2481552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28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9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4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8" name="object 24"/>
          <p:cNvSpPr>
            <a:spLocks/>
          </p:cNvSpPr>
          <p:nvPr/>
        </p:nvSpPr>
        <p:spPr bwMode="auto">
          <a:xfrm>
            <a:off x="3174952" y="2133626"/>
            <a:ext cx="0" cy="4068446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7C8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2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215516" y="1369388"/>
            <a:ext cx="252413" cy="466725"/>
          </a:xfrm>
          <a:prstGeom prst="rect">
            <a:avLst/>
          </a:prstGeom>
        </p:spPr>
        <p:txBody>
          <a:bodyPr/>
          <a:lstStyle/>
          <a:p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lang="zh-TW" altLang="en-US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35596" y="2081941"/>
                <a:ext cx="1415772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2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×9</a:t>
                </a:r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" y="2081941"/>
                <a:ext cx="1415772" cy="980076"/>
              </a:xfrm>
              <a:prstGeom prst="rect">
                <a:avLst/>
              </a:prstGeom>
              <a:blipFill rotWithShape="0">
                <a:blip r:embed="rId2"/>
                <a:stretch>
                  <a:fillRect r="-12446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47564" y="3124687"/>
                <a:ext cx="1569660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4" y="3124687"/>
                <a:ext cx="1569660" cy="980076"/>
              </a:xfrm>
              <a:prstGeom prst="rect">
                <a:avLst/>
              </a:prstGeom>
              <a:blipFill rotWithShape="0">
                <a:blip r:embed="rId3"/>
                <a:stretch>
                  <a:fillRect l="-11628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群組 38"/>
          <p:cNvGrpSpPr>
            <a:grpSpLocks/>
          </p:cNvGrpSpPr>
          <p:nvPr/>
        </p:nvGrpSpPr>
        <p:grpSpPr bwMode="auto">
          <a:xfrm>
            <a:off x="3447930" y="2481553"/>
            <a:ext cx="301625" cy="332086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55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57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5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3785559" y="2081941"/>
                <a:ext cx="1107996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559" y="2081941"/>
                <a:ext cx="1107996" cy="980140"/>
              </a:xfrm>
              <a:prstGeom prst="rect">
                <a:avLst/>
              </a:prstGeom>
              <a:blipFill rotWithShape="0">
                <a:blip r:embed="rId4"/>
                <a:stretch>
                  <a:fillRect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497527" y="3124687"/>
                <a:ext cx="1107996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27" y="3124687"/>
                <a:ext cx="1107996" cy="980140"/>
              </a:xfrm>
              <a:prstGeom prst="rect">
                <a:avLst/>
              </a:prstGeom>
              <a:blipFill rotWithShape="0">
                <a:blip r:embed="rId5"/>
                <a:stretch>
                  <a:fillRect l="-17127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3497527" y="4185469"/>
                <a:ext cx="1107996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27" y="4185469"/>
                <a:ext cx="1107996" cy="980140"/>
              </a:xfrm>
              <a:prstGeom prst="rect">
                <a:avLst/>
              </a:prstGeom>
              <a:blipFill rotWithShape="0">
                <a:blip r:embed="rId6"/>
                <a:stretch>
                  <a:fillRect l="-17127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bject 24"/>
          <p:cNvSpPr>
            <a:spLocks/>
          </p:cNvSpPr>
          <p:nvPr/>
        </p:nvSpPr>
        <p:spPr bwMode="auto">
          <a:xfrm>
            <a:off x="6268338" y="2133625"/>
            <a:ext cx="0" cy="4103687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7C8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63" name="群組 38"/>
          <p:cNvGrpSpPr>
            <a:grpSpLocks/>
          </p:cNvGrpSpPr>
          <p:nvPr/>
        </p:nvGrpSpPr>
        <p:grpSpPr bwMode="auto">
          <a:xfrm>
            <a:off x="6419607" y="2481552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64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65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6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757236" y="2081941"/>
                <a:ext cx="1338828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18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×4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236" y="2081941"/>
                <a:ext cx="1338828" cy="981038"/>
              </a:xfrm>
              <a:prstGeom prst="rect">
                <a:avLst/>
              </a:prstGeom>
              <a:blipFill rotWithShape="0">
                <a:blip r:embed="rId7"/>
                <a:stretch>
                  <a:fillRect l="-13636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6469204" y="3124687"/>
                <a:ext cx="1569660" cy="98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72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204" y="3124687"/>
                <a:ext cx="1569660" cy="980974"/>
              </a:xfrm>
              <a:prstGeom prst="rect">
                <a:avLst/>
              </a:prstGeom>
              <a:blipFill rotWithShape="0">
                <a:blip r:embed="rId8"/>
                <a:stretch>
                  <a:fillRect l="-11628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矩形 67"/>
          <p:cNvSpPr/>
          <p:nvPr/>
        </p:nvSpPr>
        <p:spPr>
          <a:xfrm>
            <a:off x="6469204" y="418546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＝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76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834114" y="1953701"/>
            <a:ext cx="1335243" cy="1328179"/>
            <a:chOff x="4001255" y="2960948"/>
            <a:chExt cx="1335243" cy="1328179"/>
          </a:xfrm>
        </p:grpSpPr>
        <p:cxnSp>
          <p:nvCxnSpPr>
            <p:cNvPr id="3" name="直線接點 2"/>
            <p:cNvCxnSpPr/>
            <p:nvPr/>
          </p:nvCxnSpPr>
          <p:spPr>
            <a:xfrm>
              <a:off x="4001255" y="3789040"/>
              <a:ext cx="373435" cy="2384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4475510" y="3254788"/>
              <a:ext cx="480594" cy="306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/>
            <p:nvPr/>
          </p:nvSpPr>
          <p:spPr>
            <a:xfrm>
              <a:off x="4313546" y="376590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4972296" y="296094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7484579" y="2950635"/>
            <a:ext cx="743278" cy="1328179"/>
            <a:chOff x="4619339" y="2960948"/>
            <a:chExt cx="743278" cy="1328179"/>
          </a:xfrm>
        </p:grpSpPr>
        <p:cxnSp>
          <p:nvCxnSpPr>
            <p:cNvPr id="74" name="直線接點 73"/>
            <p:cNvCxnSpPr/>
            <p:nvPr/>
          </p:nvCxnSpPr>
          <p:spPr>
            <a:xfrm>
              <a:off x="4619339" y="3254788"/>
              <a:ext cx="480594" cy="306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字方塊 75"/>
            <p:cNvSpPr txBox="1"/>
            <p:nvPr/>
          </p:nvSpPr>
          <p:spPr>
            <a:xfrm>
              <a:off x="4972296" y="296094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4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cxnSp>
          <p:nvCxnSpPr>
            <p:cNvPr id="79" name="直線接點 78"/>
            <p:cNvCxnSpPr/>
            <p:nvPr/>
          </p:nvCxnSpPr>
          <p:spPr>
            <a:xfrm>
              <a:off x="4686124" y="3789040"/>
              <a:ext cx="373435" cy="2384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字方塊 79"/>
            <p:cNvSpPr txBox="1"/>
            <p:nvPr/>
          </p:nvSpPr>
          <p:spPr>
            <a:xfrm>
              <a:off x="4998415" y="376590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47564" y="4185533"/>
                <a:ext cx="2262158" cy="1867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19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den>
                    </m:f>
                  </m:oMath>
                </a14:m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（或</a:t>
                </a:r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19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）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4" y="4185533"/>
                <a:ext cx="2262158" cy="1867884"/>
              </a:xfrm>
              <a:prstGeom prst="rect">
                <a:avLst/>
              </a:prstGeom>
              <a:blipFill rotWithShape="0">
                <a:blip r:embed="rId9"/>
                <a:stretch>
                  <a:fillRect l="-8086" r="-8356" b="-49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17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907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9" grpId="0"/>
      <p:bldP spid="60" grpId="0"/>
      <p:bldP spid="67" grpId="0"/>
      <p:bldP spid="68" grpId="0"/>
      <p:bldP spid="4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1476073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做做看。</a:t>
            </a:r>
          </a:p>
        </p:txBody>
      </p:sp>
      <p:grpSp>
        <p:nvGrpSpPr>
          <p:cNvPr id="26" name="群組 38"/>
          <p:cNvGrpSpPr>
            <a:grpSpLocks/>
          </p:cNvGrpSpPr>
          <p:nvPr/>
        </p:nvGrpSpPr>
        <p:grpSpPr bwMode="auto">
          <a:xfrm>
            <a:off x="597967" y="2481552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28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9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7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8" name="object 24"/>
          <p:cNvSpPr>
            <a:spLocks/>
          </p:cNvSpPr>
          <p:nvPr/>
        </p:nvSpPr>
        <p:spPr bwMode="auto">
          <a:xfrm>
            <a:off x="3174952" y="2133626"/>
            <a:ext cx="0" cy="4068446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7C8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2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215516" y="1369388"/>
            <a:ext cx="252413" cy="466725"/>
          </a:xfrm>
          <a:prstGeom prst="rect">
            <a:avLst/>
          </a:prstGeom>
        </p:spPr>
        <p:txBody>
          <a:bodyPr/>
          <a:lstStyle/>
          <a:p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lang="zh-TW" altLang="en-US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35596" y="2081941"/>
                <a:ext cx="877163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÷6</a:t>
                </a:r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" y="2081941"/>
                <a:ext cx="877163" cy="980076"/>
              </a:xfrm>
              <a:prstGeom prst="rect">
                <a:avLst/>
              </a:prstGeom>
              <a:blipFill rotWithShape="0">
                <a:blip r:embed="rId2"/>
                <a:stretch>
                  <a:fillRect r="-21528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47564" y="3124687"/>
                <a:ext cx="1338828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4" y="3124687"/>
                <a:ext cx="1338828" cy="980076"/>
              </a:xfrm>
              <a:prstGeom prst="rect">
                <a:avLst/>
              </a:prstGeom>
              <a:blipFill rotWithShape="0">
                <a:blip r:embed="rId3"/>
                <a:stretch>
                  <a:fillRect l="-13636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群組 38"/>
          <p:cNvGrpSpPr>
            <a:grpSpLocks/>
          </p:cNvGrpSpPr>
          <p:nvPr/>
        </p:nvGrpSpPr>
        <p:grpSpPr bwMode="auto">
          <a:xfrm>
            <a:off x="3447930" y="2481553"/>
            <a:ext cx="301625" cy="332086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55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57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8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3785559" y="2081941"/>
                <a:ext cx="1107996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÷21</a:t>
                </a:r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559" y="2081941"/>
                <a:ext cx="1107996" cy="980140"/>
              </a:xfrm>
              <a:prstGeom prst="rect">
                <a:avLst/>
              </a:prstGeom>
              <a:blipFill rotWithShape="0">
                <a:blip r:embed="rId4"/>
                <a:stretch>
                  <a:fillRect r="-16484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497527" y="3124687"/>
                <a:ext cx="1569660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21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27" y="3124687"/>
                <a:ext cx="1569660" cy="980140"/>
              </a:xfrm>
              <a:prstGeom prst="rect">
                <a:avLst/>
              </a:prstGeom>
              <a:blipFill rotWithShape="0">
                <a:blip r:embed="rId5"/>
                <a:stretch>
                  <a:fillRect l="-12062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3497527" y="4185469"/>
                <a:ext cx="1107996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27" y="4185469"/>
                <a:ext cx="1107996" cy="980140"/>
              </a:xfrm>
              <a:prstGeom prst="rect">
                <a:avLst/>
              </a:prstGeom>
              <a:blipFill rotWithShape="0">
                <a:blip r:embed="rId6"/>
                <a:stretch>
                  <a:fillRect l="-17127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bject 24"/>
          <p:cNvSpPr>
            <a:spLocks/>
          </p:cNvSpPr>
          <p:nvPr/>
        </p:nvSpPr>
        <p:spPr bwMode="auto">
          <a:xfrm>
            <a:off x="6268338" y="2133625"/>
            <a:ext cx="0" cy="4103687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7C8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63" name="群組 38"/>
          <p:cNvGrpSpPr>
            <a:grpSpLocks/>
          </p:cNvGrpSpPr>
          <p:nvPr/>
        </p:nvGrpSpPr>
        <p:grpSpPr bwMode="auto">
          <a:xfrm>
            <a:off x="6419607" y="2481552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64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65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9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757236" y="2081941"/>
                <a:ext cx="1184940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3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÷8</a:t>
                </a:r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236" y="2081941"/>
                <a:ext cx="1184940" cy="980140"/>
              </a:xfrm>
              <a:prstGeom prst="rect">
                <a:avLst/>
              </a:prstGeom>
              <a:blipFill rotWithShape="0">
                <a:blip r:embed="rId7"/>
                <a:stretch>
                  <a:fillRect r="-15385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6469204" y="3124687"/>
                <a:ext cx="1569660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204" y="3124687"/>
                <a:ext cx="1569660" cy="980140"/>
              </a:xfrm>
              <a:prstGeom prst="rect">
                <a:avLst/>
              </a:prstGeom>
              <a:blipFill rotWithShape="0">
                <a:blip r:embed="rId8"/>
                <a:stretch>
                  <a:fillRect l="-11628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6469204" y="4185469"/>
                <a:ext cx="110799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204" y="4185469"/>
                <a:ext cx="1107996" cy="980076"/>
              </a:xfrm>
              <a:prstGeom prst="rect">
                <a:avLst/>
              </a:prstGeom>
              <a:blipFill rotWithShape="0">
                <a:blip r:embed="rId9"/>
                <a:stretch>
                  <a:fillRect l="-16484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3990078" y="2933944"/>
            <a:ext cx="1327101" cy="1265536"/>
            <a:chOff x="3292192" y="2239271"/>
            <a:chExt cx="1327101" cy="1265536"/>
          </a:xfrm>
        </p:grpSpPr>
        <p:cxnSp>
          <p:nvCxnSpPr>
            <p:cNvPr id="3" name="直線接點 2"/>
            <p:cNvCxnSpPr/>
            <p:nvPr/>
          </p:nvCxnSpPr>
          <p:spPr>
            <a:xfrm>
              <a:off x="3292192" y="2618234"/>
              <a:ext cx="373435" cy="2384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3813370" y="3065210"/>
              <a:ext cx="480594" cy="306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/>
            <p:nvPr/>
          </p:nvSpPr>
          <p:spPr>
            <a:xfrm>
              <a:off x="4255091" y="298158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7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3535773" y="2239271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7021056" y="2927818"/>
            <a:ext cx="1304741" cy="1327152"/>
            <a:chOff x="3693405" y="2961975"/>
            <a:chExt cx="1304741" cy="1327152"/>
          </a:xfrm>
        </p:grpSpPr>
        <p:cxnSp>
          <p:nvCxnSpPr>
            <p:cNvPr id="74" name="直線接點 73"/>
            <p:cNvCxnSpPr/>
            <p:nvPr/>
          </p:nvCxnSpPr>
          <p:spPr>
            <a:xfrm>
              <a:off x="3693405" y="3254788"/>
              <a:ext cx="480594" cy="306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字方塊 75"/>
            <p:cNvSpPr txBox="1"/>
            <p:nvPr/>
          </p:nvSpPr>
          <p:spPr>
            <a:xfrm>
              <a:off x="4078404" y="296197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9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cxnSp>
          <p:nvCxnSpPr>
            <p:cNvPr id="79" name="直線接點 78"/>
            <p:cNvCxnSpPr/>
            <p:nvPr/>
          </p:nvCxnSpPr>
          <p:spPr>
            <a:xfrm>
              <a:off x="4281602" y="3853867"/>
              <a:ext cx="373435" cy="2384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字方塊 79"/>
            <p:cNvSpPr txBox="1"/>
            <p:nvPr/>
          </p:nvSpPr>
          <p:spPr>
            <a:xfrm>
              <a:off x="4633944" y="376590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4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47564" y="4185533"/>
                <a:ext cx="110799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36</m:t>
                        </m:r>
                      </m:den>
                    </m:f>
                  </m:oMath>
                </a14:m>
                <a:endParaRPr lang="en-US" altLang="zh-TW" sz="3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4" y="4185533"/>
                <a:ext cx="1107996" cy="980076"/>
              </a:xfrm>
              <a:prstGeom prst="rect">
                <a:avLst/>
              </a:prstGeom>
              <a:blipFill rotWithShape="0">
                <a:blip r:embed="rId10"/>
                <a:stretch>
                  <a:fillRect l="-16484"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17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89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9" grpId="0"/>
      <p:bldP spid="60" grpId="0"/>
      <p:bldP spid="67" grpId="0"/>
      <p:bldP spid="68" grpId="0"/>
      <p:bldP spid="4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1476073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   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裡填入＜、＝或＞。</a:t>
            </a:r>
          </a:p>
        </p:txBody>
      </p:sp>
      <p:grpSp>
        <p:nvGrpSpPr>
          <p:cNvPr id="26" name="群組 38"/>
          <p:cNvGrpSpPr>
            <a:grpSpLocks/>
          </p:cNvGrpSpPr>
          <p:nvPr/>
        </p:nvGrpSpPr>
        <p:grpSpPr bwMode="auto">
          <a:xfrm>
            <a:off x="597967" y="2481552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28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9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22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215516" y="1369388"/>
            <a:ext cx="252413" cy="466725"/>
          </a:xfrm>
          <a:prstGeom prst="rect">
            <a:avLst/>
          </a:prstGeom>
        </p:spPr>
        <p:txBody>
          <a:bodyPr/>
          <a:lstStyle/>
          <a:p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2</a:t>
            </a:r>
            <a:endParaRPr lang="zh-TW" altLang="en-US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35596" y="2081941"/>
                <a:ext cx="2262158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" y="2081941"/>
                <a:ext cx="2262158" cy="980076"/>
              </a:xfrm>
              <a:prstGeom prst="rect">
                <a:avLst/>
              </a:prstGeom>
              <a:blipFill rotWithShape="0">
                <a:blip r:embed="rId2"/>
                <a:stretch>
                  <a:fillRect b="-1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bject 24"/>
          <p:cNvSpPr>
            <a:spLocks/>
          </p:cNvSpPr>
          <p:nvPr/>
        </p:nvSpPr>
        <p:spPr bwMode="auto">
          <a:xfrm>
            <a:off x="4339304" y="2133625"/>
            <a:ext cx="0" cy="4103687"/>
          </a:xfrm>
          <a:custGeom>
            <a:avLst/>
            <a:gdLst>
              <a:gd name="T0" fmla="*/ 4103254 h 1440179"/>
              <a:gd name="T1" fmla="*/ 0 h 1440179"/>
              <a:gd name="T2" fmla="*/ 0 60000 65536"/>
              <a:gd name="T3" fmla="*/ 0 60000 65536"/>
              <a:gd name="T4" fmla="*/ 0 h 1440179"/>
              <a:gd name="T5" fmla="*/ 1440179 h 14401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440179">
                <a:moveTo>
                  <a:pt x="0" y="144002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7C8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5" name="圓角矩形 34"/>
          <p:cNvSpPr/>
          <p:nvPr/>
        </p:nvSpPr>
        <p:spPr>
          <a:xfrm>
            <a:off x="1422857" y="1454546"/>
            <a:ext cx="587010" cy="5870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圓角矩形 35"/>
          <p:cNvSpPr/>
          <p:nvPr/>
        </p:nvSpPr>
        <p:spPr>
          <a:xfrm>
            <a:off x="2104165" y="2324345"/>
            <a:ext cx="587010" cy="5870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120964" y="228508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＞</a:t>
            </a:r>
          </a:p>
        </p:txBody>
      </p:sp>
      <p:grpSp>
        <p:nvGrpSpPr>
          <p:cNvPr id="37" name="群組 38"/>
          <p:cNvGrpSpPr>
            <a:grpSpLocks/>
          </p:cNvGrpSpPr>
          <p:nvPr/>
        </p:nvGrpSpPr>
        <p:grpSpPr bwMode="auto">
          <a:xfrm>
            <a:off x="4594411" y="2481552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38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41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4932040" y="2081941"/>
                <a:ext cx="2031325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081941"/>
                <a:ext cx="2031325" cy="980076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圓角矩形 42"/>
          <p:cNvSpPr/>
          <p:nvPr/>
        </p:nvSpPr>
        <p:spPr>
          <a:xfrm>
            <a:off x="5868144" y="2324345"/>
            <a:ext cx="587010" cy="5870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832140" y="228508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＜</a:t>
            </a:r>
          </a:p>
        </p:txBody>
      </p:sp>
      <p:grpSp>
        <p:nvGrpSpPr>
          <p:cNvPr id="45" name="群組 38"/>
          <p:cNvGrpSpPr>
            <a:grpSpLocks/>
          </p:cNvGrpSpPr>
          <p:nvPr/>
        </p:nvGrpSpPr>
        <p:grpSpPr bwMode="auto">
          <a:xfrm>
            <a:off x="597967" y="4332667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46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47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3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935596" y="3933056"/>
                <a:ext cx="2031325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" y="3933056"/>
                <a:ext cx="2031325" cy="980076"/>
              </a:xfrm>
              <a:prstGeom prst="rect">
                <a:avLst/>
              </a:prstGeom>
              <a:blipFill rotWithShape="0">
                <a:blip r:embed="rId4"/>
                <a:stretch>
                  <a:fillRect b="-9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圓角矩形 48"/>
          <p:cNvSpPr/>
          <p:nvPr/>
        </p:nvSpPr>
        <p:spPr>
          <a:xfrm>
            <a:off x="1892646" y="4175460"/>
            <a:ext cx="587010" cy="5870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1871700" y="413620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＝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51" name="群組 38"/>
          <p:cNvGrpSpPr>
            <a:grpSpLocks/>
          </p:cNvGrpSpPr>
          <p:nvPr/>
        </p:nvGrpSpPr>
        <p:grpSpPr bwMode="auto">
          <a:xfrm>
            <a:off x="4594411" y="4332667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52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53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4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4932040" y="3933056"/>
                <a:ext cx="2031325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×1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書法中楷（注音一）" pitchFamily="49" charset="-12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書法中楷（注音一）" pitchFamily="49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933056"/>
                <a:ext cx="2031325" cy="980076"/>
              </a:xfrm>
              <a:prstGeom prst="rect">
                <a:avLst/>
              </a:prstGeom>
              <a:blipFill rotWithShape="0">
                <a:blip r:embed="rId5"/>
                <a:stretch>
                  <a:fillRect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圓角矩形 68"/>
          <p:cNvSpPr/>
          <p:nvPr/>
        </p:nvSpPr>
        <p:spPr>
          <a:xfrm>
            <a:off x="5868144" y="4175460"/>
            <a:ext cx="587010" cy="5870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832140" y="413620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＝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323528" y="3717032"/>
            <a:ext cx="8316924" cy="0"/>
          </a:xfrm>
          <a:prstGeom prst="line">
            <a:avLst/>
          </a:prstGeom>
          <a:noFill/>
          <a:ln w="12700">
            <a:solidFill>
              <a:srgbClr val="F7C8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77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17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602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50" grpId="0"/>
      <p:bldP spid="7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1476073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做法用算式記下來。 </a:t>
            </a:r>
          </a:p>
        </p:txBody>
      </p:sp>
      <p:grpSp>
        <p:nvGrpSpPr>
          <p:cNvPr id="26" name="群組 38"/>
          <p:cNvGrpSpPr>
            <a:grpSpLocks/>
          </p:cNvGrpSpPr>
          <p:nvPr/>
        </p:nvGrpSpPr>
        <p:grpSpPr bwMode="auto">
          <a:xfrm>
            <a:off x="597967" y="2323438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28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9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22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215516" y="1369388"/>
            <a:ext cx="252413" cy="466725"/>
          </a:xfrm>
          <a:prstGeom prst="rect">
            <a:avLst/>
          </a:prstGeom>
        </p:spPr>
        <p:txBody>
          <a:bodyPr/>
          <a:lstStyle/>
          <a:p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3</a:t>
            </a:r>
            <a:endParaRPr lang="zh-TW" altLang="en-US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2244" y="1988840"/>
                <a:ext cx="7882224" cy="1534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公斤的牛肉賣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150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元，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媽媽買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公斤，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共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要付多少元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？</a:t>
                </a: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44" y="1988840"/>
                <a:ext cx="7882224" cy="1534074"/>
              </a:xfrm>
              <a:prstGeom prst="rect">
                <a:avLst/>
              </a:prstGeom>
              <a:blipFill rotWithShape="0">
                <a:blip r:embed="rId2"/>
                <a:stretch>
                  <a:fillRect l="-2320" r="-696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935596" y="3681028"/>
                <a:ext cx="1338828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150×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" y="3681028"/>
                <a:ext cx="1338828" cy="980140"/>
              </a:xfrm>
              <a:prstGeom prst="rect">
                <a:avLst/>
              </a:prstGeom>
              <a:blipFill rotWithShape="0">
                <a:blip r:embed="rId3"/>
                <a:stretch>
                  <a:fillRect l="-13636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1043608" y="3545406"/>
            <a:ext cx="1507753" cy="1270910"/>
            <a:chOff x="1043608" y="3545406"/>
            <a:chExt cx="1507753" cy="1270910"/>
          </a:xfrm>
        </p:grpSpPr>
        <p:cxnSp>
          <p:nvCxnSpPr>
            <p:cNvPr id="3" name="直線接點 2"/>
            <p:cNvCxnSpPr/>
            <p:nvPr/>
          </p:nvCxnSpPr>
          <p:spPr>
            <a:xfrm>
              <a:off x="1943708" y="4293096"/>
              <a:ext cx="306492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1043608" y="4035681"/>
              <a:ext cx="630528" cy="3498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2187159" y="429309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439652" y="354540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30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6234142" y="5229200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答：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120</a:t>
            </a:r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元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7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18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23608" y="3908375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＝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120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135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1476073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做法用算式記下來。 </a:t>
            </a:r>
          </a:p>
        </p:txBody>
      </p:sp>
      <p:grpSp>
        <p:nvGrpSpPr>
          <p:cNvPr id="26" name="群組 38"/>
          <p:cNvGrpSpPr>
            <a:grpSpLocks/>
          </p:cNvGrpSpPr>
          <p:nvPr/>
        </p:nvGrpSpPr>
        <p:grpSpPr bwMode="auto">
          <a:xfrm>
            <a:off x="597967" y="2323438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28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9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22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215516" y="1369388"/>
            <a:ext cx="252413" cy="466725"/>
          </a:xfrm>
          <a:prstGeom prst="rect">
            <a:avLst/>
          </a:prstGeom>
        </p:spPr>
        <p:txBody>
          <a:bodyPr/>
          <a:lstStyle/>
          <a:p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3</a:t>
            </a:r>
            <a:endParaRPr lang="zh-TW" altLang="en-US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2244" y="1988840"/>
                <a:ext cx="7882224" cy="15341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有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一個長方形，長是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公分，寬是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公分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，面積是多少？</a:t>
                </a: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44" y="1988840"/>
                <a:ext cx="7882224" cy="1534138"/>
              </a:xfrm>
              <a:prstGeom prst="rect">
                <a:avLst/>
              </a:prstGeom>
              <a:blipFill rotWithShape="0">
                <a:blip r:embed="rId2"/>
                <a:stretch>
                  <a:fillRect l="-2320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935596" y="3681028"/>
                <a:ext cx="3262432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×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rPr>
                      <m:t>3</m:t>
                    </m:r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" y="3681028"/>
                <a:ext cx="3262432" cy="980140"/>
              </a:xfrm>
              <a:prstGeom prst="rect">
                <a:avLst/>
              </a:prstGeom>
              <a:blipFill rotWithShape="0">
                <a:blip r:embed="rId3"/>
                <a:stretch>
                  <a:fillRect l="-5597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2879812" y="3327565"/>
            <a:ext cx="1624342" cy="1411177"/>
            <a:chOff x="1043608" y="3587987"/>
            <a:chExt cx="1624342" cy="1411177"/>
          </a:xfrm>
        </p:grpSpPr>
        <p:cxnSp>
          <p:nvCxnSpPr>
            <p:cNvPr id="40" name="直線接點 39"/>
            <p:cNvCxnSpPr/>
            <p:nvPr/>
          </p:nvCxnSpPr>
          <p:spPr>
            <a:xfrm>
              <a:off x="1043608" y="4035681"/>
              <a:ext cx="630528" cy="3498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2303748" y="447594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5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428823" y="358798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6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cxnSp>
          <p:nvCxnSpPr>
            <p:cNvPr id="18" name="直線接點 17"/>
            <p:cNvCxnSpPr/>
            <p:nvPr/>
          </p:nvCxnSpPr>
          <p:spPr>
            <a:xfrm>
              <a:off x="1741034" y="4532851"/>
              <a:ext cx="630528" cy="3498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245328" y="5229200"/>
                <a:ext cx="3647152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答：</a:t>
                </a:r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25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平方公分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328" y="5229200"/>
                <a:ext cx="3647152" cy="980140"/>
              </a:xfrm>
              <a:prstGeom prst="rect">
                <a:avLst/>
              </a:prstGeom>
              <a:blipFill rotWithShape="0">
                <a:blip r:embed="rId4"/>
                <a:stretch>
                  <a:fillRect l="-5008" r="-4508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18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443349" y="4816316"/>
                <a:ext cx="1338828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186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49" y="4816316"/>
                <a:ext cx="1338828" cy="980140"/>
              </a:xfrm>
              <a:prstGeom prst="rect">
                <a:avLst/>
              </a:prstGeom>
              <a:blipFill rotWithShape="0">
                <a:blip r:embed="rId5"/>
                <a:stretch>
                  <a:fillRect l="-14155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599892" y="4816316"/>
                <a:ext cx="1338828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25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892" y="4816316"/>
                <a:ext cx="1338828" cy="980140"/>
              </a:xfrm>
              <a:prstGeom prst="rect">
                <a:avLst/>
              </a:prstGeom>
              <a:blipFill rotWithShape="0">
                <a:blip r:embed="rId6"/>
                <a:stretch>
                  <a:fillRect l="-14155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21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5" grpId="0"/>
      <p:bldP spid="16" grpId="0"/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1476073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做法用算式記下來。 </a:t>
            </a:r>
          </a:p>
        </p:txBody>
      </p:sp>
      <p:grpSp>
        <p:nvGrpSpPr>
          <p:cNvPr id="26" name="群組 38"/>
          <p:cNvGrpSpPr>
            <a:grpSpLocks/>
          </p:cNvGrpSpPr>
          <p:nvPr/>
        </p:nvGrpSpPr>
        <p:grpSpPr bwMode="auto">
          <a:xfrm>
            <a:off x="597967" y="2323438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28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9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3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22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215516" y="1369388"/>
            <a:ext cx="252413" cy="466725"/>
          </a:xfrm>
          <a:prstGeom prst="rect">
            <a:avLst/>
          </a:prstGeom>
        </p:spPr>
        <p:txBody>
          <a:bodyPr/>
          <a:lstStyle/>
          <a:p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3</a:t>
            </a:r>
            <a:endParaRPr lang="zh-TW" altLang="en-US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2244" y="1988840"/>
                <a:ext cx="7882224" cy="1534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有一個三角形，底是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公分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，高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是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4</a:t>
                </a:r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公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分</a:t>
                </a:r>
                <a:r>
                  <a:rPr lang="zh-TW" altLang="en-US" sz="36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，面積是多少？</a:t>
                </a: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44" y="1988840"/>
                <a:ext cx="7882224" cy="1534074"/>
              </a:xfrm>
              <a:prstGeom prst="rect">
                <a:avLst/>
              </a:prstGeom>
              <a:blipFill rotWithShape="0">
                <a:blip r:embed="rId2"/>
                <a:stretch>
                  <a:fillRect l="-2320" r="-696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935596" y="3681028"/>
                <a:ext cx="3416320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×4÷2</a:t>
                </a:r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×4×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" y="3681028"/>
                <a:ext cx="3416320" cy="980076"/>
              </a:xfrm>
              <a:prstGeom prst="rect">
                <a:avLst/>
              </a:prstGeom>
              <a:blipFill rotWithShape="0">
                <a:blip r:embed="rId3"/>
                <a:stretch>
                  <a:fillRect l="-5348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3563888" y="3647495"/>
            <a:ext cx="1050053" cy="1135990"/>
            <a:chOff x="480947" y="4074636"/>
            <a:chExt cx="1050053" cy="1135990"/>
          </a:xfrm>
        </p:grpSpPr>
        <p:cxnSp>
          <p:nvCxnSpPr>
            <p:cNvPr id="40" name="直線接點 39"/>
            <p:cNvCxnSpPr/>
            <p:nvPr/>
          </p:nvCxnSpPr>
          <p:spPr>
            <a:xfrm>
              <a:off x="480947" y="4468209"/>
              <a:ext cx="218289" cy="3960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1166798" y="468740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568815" y="407463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2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>
              <a:off x="912995" y="4720237"/>
              <a:ext cx="216024" cy="3240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256076" y="5229200"/>
                <a:ext cx="5616624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答：</a:t>
                </a:r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6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平方公分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76" y="5229200"/>
                <a:ext cx="5616624" cy="980076"/>
              </a:xfrm>
              <a:prstGeom prst="rect">
                <a:avLst/>
              </a:prstGeom>
              <a:blipFill rotWithShape="0">
                <a:blip r:embed="rId4"/>
                <a:stretch>
                  <a:fillRect l="-3254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18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246499" y="4816316"/>
                <a:ext cx="110799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499" y="4816316"/>
                <a:ext cx="1107996" cy="980076"/>
              </a:xfrm>
              <a:prstGeom prst="rect">
                <a:avLst/>
              </a:prstGeom>
              <a:blipFill rotWithShape="0">
                <a:blip r:embed="rId5"/>
                <a:stretch>
                  <a:fillRect l="-17127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228179" y="4816316"/>
                <a:ext cx="110799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6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179" y="4816316"/>
                <a:ext cx="1107996" cy="980076"/>
              </a:xfrm>
              <a:prstGeom prst="rect">
                <a:avLst/>
              </a:prstGeom>
              <a:blipFill rotWithShape="0">
                <a:blip r:embed="rId6"/>
                <a:stretch>
                  <a:fillRect l="-17127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75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5" grpId="0"/>
      <p:bldP spid="16" grpId="0"/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/>
          <p:cNvSpPr txBox="1">
            <a:spLocks noChangeArrowheads="1"/>
          </p:cNvSpPr>
          <p:nvPr/>
        </p:nvSpPr>
        <p:spPr bwMode="auto">
          <a:xfrm>
            <a:off x="935596" y="1476073"/>
            <a:ext cx="7956884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做法用算式記下來。 </a:t>
            </a:r>
          </a:p>
        </p:txBody>
      </p:sp>
      <p:grpSp>
        <p:nvGrpSpPr>
          <p:cNvPr id="26" name="群組 38"/>
          <p:cNvGrpSpPr>
            <a:grpSpLocks/>
          </p:cNvGrpSpPr>
          <p:nvPr/>
        </p:nvGrpSpPr>
        <p:grpSpPr bwMode="auto">
          <a:xfrm>
            <a:off x="597967" y="2323438"/>
            <a:ext cx="301625" cy="334963"/>
            <a:chOff x="519019" y="1916832"/>
            <a:chExt cx="301845" cy="333704"/>
          </a:xfrm>
          <a:solidFill>
            <a:srgbClr val="F7C8D6"/>
          </a:solidFill>
        </p:grpSpPr>
        <p:sp>
          <p:nvSpPr>
            <p:cNvPr id="28" name="橢圓 39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9" name="object 459"/>
            <p:cNvSpPr txBox="1">
              <a:spLocks noChangeArrowheads="1"/>
            </p:cNvSpPr>
            <p:nvPr/>
          </p:nvSpPr>
          <p:spPr bwMode="auto">
            <a:xfrm>
              <a:off x="568652" y="1916832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EC078B"/>
                  </a:solidFill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4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C078B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22" name="內容版面配置區 4"/>
          <p:cNvSpPr>
            <a:spLocks noGrp="1"/>
          </p:cNvSpPr>
          <p:nvPr>
            <p:ph sz="quarter" idx="4294967295"/>
          </p:nvPr>
        </p:nvSpPr>
        <p:spPr>
          <a:xfrm>
            <a:off x="215516" y="1369388"/>
            <a:ext cx="252413" cy="466725"/>
          </a:xfrm>
          <a:prstGeom prst="rect">
            <a:avLst/>
          </a:prstGeom>
        </p:spPr>
        <p:txBody>
          <a:bodyPr/>
          <a:lstStyle/>
          <a:p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3</a:t>
            </a:r>
            <a:endParaRPr lang="zh-TW" altLang="en-US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2244" y="1988840"/>
                <a:ext cx="7882224" cy="2421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有一塊面積是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6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平方公尺的土地，</a:t>
                </a:r>
                <a:r>
                  <a:rPr lang="zh-TW" altLang="en-US" sz="3600" u="sng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林</a:t>
                </a:r>
                <a:endParaRPr lang="en-US" altLang="zh-TW" sz="3600" u="sng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奶奶將這塊土地的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用來種番茄，種番</a:t>
                </a:r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茄的土地面積是多少？</a:t>
                </a:r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44" y="1988840"/>
                <a:ext cx="7882224" cy="2421817"/>
              </a:xfrm>
              <a:prstGeom prst="rect">
                <a:avLst/>
              </a:prstGeom>
              <a:blipFill rotWithShape="0">
                <a:blip r:embed="rId2"/>
                <a:stretch>
                  <a:fillRect l="-2320" r="-464" b="-85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935596" y="4479542"/>
                <a:ext cx="2492990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6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" y="4479542"/>
                <a:ext cx="2492990" cy="981038"/>
              </a:xfrm>
              <a:prstGeom prst="rect">
                <a:avLst/>
              </a:prstGeom>
              <a:blipFill rotWithShape="0">
                <a:blip r:embed="rId3"/>
                <a:stretch>
                  <a:fillRect l="-7335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2424139" y="4251088"/>
            <a:ext cx="1235015" cy="1419742"/>
            <a:chOff x="408939" y="4140640"/>
            <a:chExt cx="1235015" cy="1419742"/>
          </a:xfrm>
        </p:grpSpPr>
        <p:cxnSp>
          <p:nvCxnSpPr>
            <p:cNvPr id="40" name="直線接點 39"/>
            <p:cNvCxnSpPr/>
            <p:nvPr/>
          </p:nvCxnSpPr>
          <p:spPr>
            <a:xfrm>
              <a:off x="408939" y="4510559"/>
              <a:ext cx="477346" cy="3024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1279752" y="502434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704184" y="414064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7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1037419" y="4967543"/>
              <a:ext cx="279034" cy="3312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1037419" y="4496152"/>
              <a:ext cx="279034" cy="3312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497702" y="5000032"/>
              <a:ext cx="279034" cy="3312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1279752" y="4178761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1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15578" y="503716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4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256076" y="5229200"/>
                <a:ext cx="5616624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答：</a:t>
                </a:r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平方公尺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76" y="5229200"/>
                <a:ext cx="5616624" cy="980076"/>
              </a:xfrm>
              <a:prstGeom prst="rect">
                <a:avLst/>
              </a:prstGeom>
              <a:blipFill rotWithShape="0">
                <a:blip r:embed="rId4"/>
                <a:stretch>
                  <a:fillRect l="-3254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18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801572" y="5614830"/>
                <a:ext cx="877163" cy="968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72" y="5614830"/>
                <a:ext cx="877163" cy="968342"/>
              </a:xfrm>
              <a:prstGeom prst="rect">
                <a:avLst/>
              </a:prstGeom>
              <a:blipFill rotWithShape="0">
                <a:blip r:embed="rId5"/>
                <a:stretch>
                  <a:fillRect l="-21678" b="-10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551158" y="5614830"/>
                <a:ext cx="1107996" cy="98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＝</a:t>
                </a:r>
                <a:r>
                  <a:rPr lang="en-US" altLang="zh-TW" sz="3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158" y="5614830"/>
                <a:ext cx="1107996" cy="980076"/>
              </a:xfrm>
              <a:prstGeom prst="rect">
                <a:avLst/>
              </a:prstGeom>
              <a:blipFill rotWithShape="0">
                <a:blip r:embed="rId6"/>
                <a:stretch>
                  <a:fillRect l="-16484" b="-9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1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5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67544" y="1016732"/>
                <a:ext cx="8892988" cy="3081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47675" indent="-447675"/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(         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15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(         )</m:t>
                        </m:r>
                      </m:den>
                    </m:f>
                  </m:oMath>
                </a14:m>
                <a:endPara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447675" indent="-447675"/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(2)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42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(         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21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(         )</m:t>
                        </m:r>
                      </m:den>
                    </m:f>
                  </m:oMath>
                </a14:m>
                <a:endParaRPr lang="en-US" altLang="zh-TW" sz="36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447675" indent="-447675"/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(3)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 b="0" i="1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(         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(         )</m:t>
                        </m:r>
                      </m:den>
                    </m:f>
                  </m:oMath>
                </a14:m>
                <a:endParaRPr lang="en-US" altLang="zh-TW" sz="3600" dirty="0"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16732"/>
                <a:ext cx="8892988" cy="3081036"/>
              </a:xfrm>
              <a:prstGeom prst="rect">
                <a:avLst/>
              </a:prstGeom>
              <a:blipFill rotWithShape="0">
                <a:blip r:embed="rId2"/>
                <a:stretch>
                  <a:fillRect l="-2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2087724" y="102984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01040" y="20019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844275" y="149963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67440" y="25094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734055" y="351412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734055" y="300904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4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2" grpId="0"/>
      <p:bldP spid="23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5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879812" y="1505735"/>
            <a:ext cx="82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79812" y="1000659"/>
            <a:ext cx="82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806063" y="2512827"/>
            <a:ext cx="82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806063" y="2007751"/>
            <a:ext cx="82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806063" y="3242113"/>
            <a:ext cx="82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211960" y="3486676"/>
            <a:ext cx="82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211960" y="2981600"/>
            <a:ext cx="82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67544" y="1016732"/>
                <a:ext cx="8892988" cy="3081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47675" indent="-447675"/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(4)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  <m:r>
                      <m:rPr>
                        <m:nor/>
                      </m:rPr>
                      <a:rPr lang="zh-TW" altLang="en-US" sz="36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－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(         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(         )</m:t>
                        </m:r>
                      </m:den>
                    </m:f>
                  </m:oMath>
                </a14:m>
                <a:endParaRPr lang="en-US" altLang="zh-TW" sz="3600" dirty="0"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  <a:p>
                <a:pPr marL="447675" indent="-447675"/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(5)</a:t>
                </a:r>
                <a:r>
                  <a:rPr lang="en-US" altLang="zh-TW" sz="3600" dirty="0">
                    <a:ea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3=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(         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(         )</m:t>
                        </m:r>
                      </m:den>
                    </m:f>
                  </m:oMath>
                </a14:m>
                <a:endPara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447675" indent="-447675"/>
                <a:r>
                  <a:rPr lang="en-US" altLang="zh-TW" sz="3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(6)</a:t>
                </a:r>
                <a:r>
                  <a:rPr lang="en-US" altLang="zh-TW" sz="3600" dirty="0">
                    <a:ea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4=(         )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(         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(         )</m:t>
                        </m:r>
                      </m:den>
                    </m:f>
                  </m:oMath>
                </a14:m>
                <a:endPara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16732"/>
                <a:ext cx="8892988" cy="3081036"/>
              </a:xfrm>
              <a:prstGeom prst="rect">
                <a:avLst/>
              </a:prstGeom>
              <a:blipFill rotWithShape="0">
                <a:blip r:embed="rId2"/>
                <a:stretch>
                  <a:fillRect l="-2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25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952036" y="-18335"/>
            <a:ext cx="5239929" cy="1746071"/>
            <a:chOff x="1942933" y="-18335"/>
            <a:chExt cx="5239929" cy="1746071"/>
          </a:xfrm>
        </p:grpSpPr>
        <p:sp>
          <p:nvSpPr>
            <p:cNvPr id="15" name="文字方塊 14"/>
            <p:cNvSpPr txBox="1"/>
            <p:nvPr/>
          </p:nvSpPr>
          <p:spPr>
            <a:xfrm>
              <a:off x="3428961" y="692150"/>
              <a:ext cx="375390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TW" altLang="en-US" sz="4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分數</a:t>
              </a:r>
              <a:endParaRPr kumimoji="0" lang="zh-TW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93161" y1="69930" x2="88170" y2="79953"/>
                          <a14:foregroundMark x1="79667" y1="11655" x2="66913" y2="102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07" r="2527" b="8660"/>
            <a:stretch/>
          </p:blipFill>
          <p:spPr>
            <a:xfrm rot="5400000">
              <a:off x="1682103" y="260701"/>
              <a:ext cx="1746071" cy="118800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94946" y1="506" x2="95668" y2="75190"/>
                          <a14:foregroundMark x1="2527" y1="759" x2="2527" y2="76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933" y="-18335"/>
              <a:ext cx="1224410" cy="1746000"/>
            </a:xfrm>
            <a:prstGeom prst="rect">
              <a:avLst/>
            </a:prstGeom>
          </p:spPr>
        </p:pic>
        <p:sp>
          <p:nvSpPr>
            <p:cNvPr id="13315" name="文字方塊 13"/>
            <p:cNvSpPr txBox="1">
              <a:spLocks noChangeArrowheads="1"/>
            </p:cNvSpPr>
            <p:nvPr/>
          </p:nvSpPr>
          <p:spPr bwMode="auto">
            <a:xfrm>
              <a:off x="2221840" y="620688"/>
              <a:ext cx="10144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r>
                <a:rPr kumimoji="0" lang="en-US" altLang="zh-TW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</a:rPr>
                <a:t>1</a:t>
              </a:r>
              <a:endParaRPr kumimoji="0"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979966" y="1747317"/>
            <a:ext cx="6048418" cy="792087"/>
            <a:chOff x="2249278" y="2060849"/>
            <a:chExt cx="6048418" cy="792087"/>
          </a:xfrm>
        </p:grpSpPr>
        <p:sp>
          <p:nvSpPr>
            <p:cNvPr id="13334" name="文字方塊 2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631625" y="2073042"/>
              <a:ext cx="4666071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>
                <a:lnSpc>
                  <a:spcPts val="4200"/>
                </a:lnSpc>
              </a:pPr>
              <a:r>
                <a:rPr lang="zh-TW" altLang="en-US" sz="4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帶分數乘以整數</a:t>
              </a:r>
              <a:endParaRPr kumimoji="0"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94946" y1="506" x2="95668" y2="75190"/>
                          <a14:foregroundMark x1="2527" y1="759" x2="2527" y2="76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13371" y="1896756"/>
              <a:ext cx="770400" cy="1098585"/>
            </a:xfrm>
            <a:prstGeom prst="rect">
              <a:avLst/>
            </a:prstGeom>
          </p:spPr>
        </p:pic>
        <p:sp>
          <p:nvSpPr>
            <p:cNvPr id="23" name="文字方塊 1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2296969" y="2083730"/>
              <a:ext cx="1229491" cy="769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r>
                <a:rPr kumimoji="0" lang="en-US" altLang="zh-TW" sz="4400" dirty="0">
                  <a:solidFill>
                    <a:schemeClr val="bg1"/>
                  </a:solidFill>
                  <a:latin typeface="Arial Black" pitchFamily="34" charset="0"/>
                </a:rPr>
                <a:t>1</a:t>
              </a:r>
              <a:r>
                <a:rPr kumimoji="0" lang="en-US" altLang="zh-TW" sz="4400" dirty="0" smtClean="0">
                  <a:solidFill>
                    <a:schemeClr val="bg1"/>
                  </a:solidFill>
                  <a:latin typeface="Arial Black" pitchFamily="34" charset="0"/>
                </a:rPr>
                <a:t>-1</a:t>
              </a:r>
              <a:endParaRPr kumimoji="0" lang="zh-TW" altLang="en-US" sz="4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1979966" y="2596721"/>
            <a:ext cx="6912260" cy="792322"/>
            <a:chOff x="2249278" y="2060849"/>
            <a:chExt cx="6912260" cy="792322"/>
          </a:xfrm>
        </p:grpSpPr>
        <p:sp>
          <p:nvSpPr>
            <p:cNvPr id="32" name="文字方塊 2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631625" y="2145278"/>
              <a:ext cx="552991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>
                <a:lnSpc>
                  <a:spcPts val="4200"/>
                </a:lnSpc>
              </a:pPr>
              <a:r>
                <a:rPr lang="zh-TW" altLang="en-US" sz="4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整數乘以分數</a:t>
              </a:r>
              <a:endParaRPr kumimoji="0"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94946" y1="506" x2="95668" y2="75190"/>
                          <a14:foregroundMark x1="2527" y1="759" x2="2527" y2="76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13371" y="1896756"/>
              <a:ext cx="770400" cy="1098585"/>
            </a:xfrm>
            <a:prstGeom prst="rect">
              <a:avLst/>
            </a:prstGeom>
          </p:spPr>
        </p:pic>
        <p:sp>
          <p:nvSpPr>
            <p:cNvPr id="34" name="文字方塊 1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2296969" y="2083730"/>
              <a:ext cx="1229491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r>
                <a:rPr kumimoji="0" lang="en-US" altLang="zh-TW" sz="4400" dirty="0" smtClean="0">
                  <a:solidFill>
                    <a:schemeClr val="bg1"/>
                  </a:solidFill>
                  <a:latin typeface="Arial Black" pitchFamily="34" charset="0"/>
                </a:rPr>
                <a:t>1-2</a:t>
              </a:r>
              <a:endParaRPr kumimoji="0" lang="zh-TW" altLang="en-US" sz="4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979966" y="3446360"/>
            <a:ext cx="4700410" cy="792087"/>
            <a:chOff x="2249278" y="2060849"/>
            <a:chExt cx="4700410" cy="792087"/>
          </a:xfrm>
        </p:grpSpPr>
        <p:sp>
          <p:nvSpPr>
            <p:cNvPr id="36" name="文字方塊 2">
              <a:hlinkClick r:id="rId1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631625" y="2153792"/>
              <a:ext cx="33180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>
                <a:lnSpc>
                  <a:spcPts val="4200"/>
                </a:lnSpc>
              </a:pPr>
              <a:r>
                <a:rPr lang="zh-TW" altLang="en-US" sz="4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分數乘以分數</a:t>
              </a:r>
              <a:endParaRPr kumimoji="0"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94946" y1="506" x2="95668" y2="75190"/>
                          <a14:foregroundMark x1="2527" y1="759" x2="2527" y2="76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13371" y="1896756"/>
              <a:ext cx="770400" cy="1098585"/>
            </a:xfrm>
            <a:prstGeom prst="rect">
              <a:avLst/>
            </a:prstGeom>
          </p:spPr>
        </p:pic>
        <p:sp>
          <p:nvSpPr>
            <p:cNvPr id="38" name="文字方塊 1">
              <a:hlinkClick r:id="rId1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2296969" y="2083730"/>
              <a:ext cx="1229491" cy="769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r>
                <a:rPr kumimoji="0" lang="en-US" altLang="zh-TW" sz="4400" dirty="0">
                  <a:solidFill>
                    <a:schemeClr val="bg1"/>
                  </a:solidFill>
                  <a:latin typeface="Arial Black" pitchFamily="34" charset="0"/>
                </a:rPr>
                <a:t>1</a:t>
              </a:r>
              <a:r>
                <a:rPr kumimoji="0" lang="en-US" altLang="zh-TW" sz="4400" dirty="0" smtClean="0">
                  <a:solidFill>
                    <a:schemeClr val="bg1"/>
                  </a:solidFill>
                  <a:latin typeface="Arial Black" pitchFamily="34" charset="0"/>
                </a:rPr>
                <a:t>-3</a:t>
              </a:r>
              <a:endParaRPr kumimoji="0" lang="zh-TW" altLang="en-US" sz="4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1979966" y="4295764"/>
            <a:ext cx="7704602" cy="792322"/>
            <a:chOff x="2249278" y="2060849"/>
            <a:chExt cx="7704602" cy="792322"/>
          </a:xfrm>
        </p:grpSpPr>
        <p:sp>
          <p:nvSpPr>
            <p:cNvPr id="40" name="文字方塊 2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631625" y="2141606"/>
              <a:ext cx="6322255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>
                <a:lnSpc>
                  <a:spcPts val="4200"/>
                </a:lnSpc>
              </a:pPr>
              <a:r>
                <a:rPr lang="zh-TW" altLang="en-US" sz="4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被乘數、乘數</a:t>
              </a:r>
              <a:r>
                <a:rPr lang="zh-TW" altLang="en-US" sz="4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與積</a:t>
              </a:r>
              <a:r>
                <a:rPr lang="zh-TW" altLang="en-US" sz="4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的關係</a:t>
              </a:r>
              <a:endParaRPr kumimoji="0"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94946" y1="506" x2="95668" y2="75190"/>
                          <a14:foregroundMark x1="2527" y1="759" x2="2527" y2="76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13371" y="1896756"/>
              <a:ext cx="770400" cy="1098585"/>
            </a:xfrm>
            <a:prstGeom prst="rect">
              <a:avLst/>
            </a:prstGeom>
          </p:spPr>
        </p:pic>
        <p:sp>
          <p:nvSpPr>
            <p:cNvPr id="42" name="文字方塊 1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2296969" y="2083730"/>
              <a:ext cx="1229491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r>
                <a:rPr kumimoji="0" lang="en-US" altLang="zh-TW" sz="4400" dirty="0">
                  <a:solidFill>
                    <a:schemeClr val="bg1"/>
                  </a:solidFill>
                  <a:latin typeface="Arial Black" pitchFamily="34" charset="0"/>
                </a:rPr>
                <a:t>1</a:t>
              </a:r>
              <a:r>
                <a:rPr kumimoji="0" lang="en-US" altLang="zh-TW" sz="4400" dirty="0" smtClean="0">
                  <a:solidFill>
                    <a:schemeClr val="bg1"/>
                  </a:solidFill>
                  <a:latin typeface="Arial Black" pitchFamily="34" charset="0"/>
                </a:rPr>
                <a:t>-4</a:t>
              </a:r>
              <a:endParaRPr kumimoji="0" lang="zh-TW" altLang="en-US" sz="4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979966" y="5145402"/>
            <a:ext cx="7704602" cy="792322"/>
            <a:chOff x="2249278" y="2060849"/>
            <a:chExt cx="7704602" cy="792322"/>
          </a:xfrm>
        </p:grpSpPr>
        <p:sp>
          <p:nvSpPr>
            <p:cNvPr id="30" name="文字方塊 2">
              <a:hlinkClick r:id="rId1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631625" y="2141606"/>
              <a:ext cx="6322255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>
                <a:lnSpc>
                  <a:spcPts val="4200"/>
                </a:lnSpc>
              </a:pPr>
              <a:r>
                <a:rPr lang="zh-TW" altLang="en-US" sz="4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分數除以整數</a:t>
              </a:r>
              <a:endParaRPr kumimoji="0"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94946" y1="506" x2="95668" y2="75190"/>
                          <a14:foregroundMark x1="2527" y1="759" x2="2527" y2="76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13371" y="1896756"/>
              <a:ext cx="770400" cy="1098585"/>
            </a:xfrm>
            <a:prstGeom prst="rect">
              <a:avLst/>
            </a:prstGeom>
          </p:spPr>
        </p:pic>
        <p:sp>
          <p:nvSpPr>
            <p:cNvPr id="44" name="文字方塊 1">
              <a:hlinkClick r:id="rId1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2296969" y="2083730"/>
              <a:ext cx="1229491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r>
                <a:rPr kumimoji="0" lang="en-US" altLang="zh-TW" sz="4400" dirty="0" smtClean="0">
                  <a:solidFill>
                    <a:schemeClr val="bg1"/>
                  </a:solidFill>
                  <a:latin typeface="Arial Black" pitchFamily="34" charset="0"/>
                </a:rPr>
                <a:t>1-5</a:t>
              </a:r>
              <a:endParaRPr kumimoji="0" lang="zh-TW" altLang="en-US" sz="4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45" name="圖片 4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99" y="5954020"/>
            <a:ext cx="2715533" cy="8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5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ChangeArrowheads="1"/>
          </p:cNvSpPr>
          <p:nvPr/>
        </p:nvSpPr>
        <p:spPr bwMode="auto">
          <a:xfrm>
            <a:off x="503548" y="1375755"/>
            <a:ext cx="8136904" cy="19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在四年級時，我們曾學過分數的整數倍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。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  <a:cs typeface="新細明體" pitchFamily="18" charset="-120"/>
            </a:endParaRPr>
          </a:p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  <a:cs typeface="新細明體" pitchFamily="18" charset="-120"/>
              </a:rPr>
              <a:t>例如：</a:t>
            </a:r>
            <a:endParaRPr lang="en-US" altLang="zh-TW" sz="3600" dirty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4946" y1="506" x2="95668" y2="75190"/>
                        <a14:foregroundMark x1="2527" y1="759" x2="2527" y2="7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139" y="-119468"/>
            <a:ext cx="770400" cy="1098585"/>
          </a:xfrm>
          <a:prstGeom prst="rect">
            <a:avLst/>
          </a:prstGeom>
        </p:spPr>
      </p:pic>
      <p:sp>
        <p:nvSpPr>
          <p:cNvPr id="14346" name="文字版面配置區 1"/>
          <p:cNvSpPr>
            <a:spLocks/>
          </p:cNvSpPr>
          <p:nvPr/>
        </p:nvSpPr>
        <p:spPr bwMode="auto">
          <a:xfrm>
            <a:off x="8496300" y="-3175"/>
            <a:ext cx="68421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ct val="20000"/>
              </a:spcBef>
              <a:buFont typeface="Arial" charset="0"/>
              <a:buNone/>
            </a:pPr>
            <a:r>
              <a:rPr kumimoji="0" lang="en-US" altLang="zh-TW" sz="2000" b="1" dirty="0" smtClean="0">
                <a:solidFill>
                  <a:schemeClr val="bg1"/>
                </a:solidFill>
                <a:latin typeface="Times New Roman" pitchFamily="18" charset="0"/>
                <a:ea typeface="書法中楷（注音一）" pitchFamily="49" charset="-120"/>
              </a:rPr>
              <a:t>6</a:t>
            </a:r>
            <a:endParaRPr kumimoji="0" lang="zh-TW" altLang="en-US" sz="2000" b="1" dirty="0">
              <a:solidFill>
                <a:schemeClr val="bg1"/>
              </a:solidFill>
              <a:latin typeface="Times New Roman" pitchFamily="18" charset="0"/>
              <a:ea typeface="書法中楷（注音一）" pitchFamily="49" charset="-120"/>
            </a:endParaRPr>
          </a:p>
        </p:txBody>
      </p:sp>
      <p:sp>
        <p:nvSpPr>
          <p:cNvPr id="392" name="文字方塊 2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223628" y="143022"/>
            <a:ext cx="4315627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lnSpc>
                <a:spcPts val="42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帶分數乘以整數</a:t>
            </a:r>
            <a:endParaRPr kumimoji="0"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27230" y="56066"/>
            <a:ext cx="1229491" cy="76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</a:t>
            </a:r>
            <a:r>
              <a:rPr kumimoji="0" lang="en-US" altLang="zh-TW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-1</a:t>
            </a:r>
            <a:endParaRPr kumimoji="0" lang="zh-TW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"/>
              <p:cNvSpPr txBox="1">
                <a:spLocks noChangeArrowheads="1"/>
              </p:cNvSpPr>
              <p:nvPr/>
            </p:nvSpPr>
            <p:spPr bwMode="auto">
              <a:xfrm>
                <a:off x="1025141" y="2564904"/>
                <a:ext cx="2790775" cy="28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TW" sz="360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5141" y="2564904"/>
                <a:ext cx="2790775" cy="28803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43"/>
          <p:cNvGrpSpPr>
            <a:grpSpLocks/>
          </p:cNvGrpSpPr>
          <p:nvPr/>
        </p:nvGrpSpPr>
        <p:grpSpPr bwMode="auto">
          <a:xfrm>
            <a:off x="611560" y="285293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24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5" name="object 459"/>
            <p:cNvSpPr txBox="1">
              <a:spLocks noChangeArrowheads="1"/>
            </p:cNvSpPr>
            <p:nvPr/>
          </p:nvSpPr>
          <p:spPr bwMode="auto">
            <a:xfrm>
              <a:off x="599311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i="0" u="none" strike="noStrike" cap="none" normalizeH="0" baseline="0" dirty="0" smtClean="0">
                  <a:ln>
                    <a:noFill/>
                  </a:ln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1</a:t>
              </a:r>
              <a:endParaRPr kumimoji="1" lang="zh-TW" altLang="zh-TW" sz="18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"/>
              <p:cNvSpPr txBox="1">
                <a:spLocks noChangeArrowheads="1"/>
              </p:cNvSpPr>
              <p:nvPr/>
            </p:nvSpPr>
            <p:spPr bwMode="auto">
              <a:xfrm>
                <a:off x="4824028" y="2564904"/>
                <a:ext cx="3896657" cy="28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3600" b="0" i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TW" sz="360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TW" sz="3600" b="0" i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zh-TW" sz="36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15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altLang="zh-TW" sz="360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3600" b="0" i="0" smtClean="0">
                        <a:latin typeface="Times New Roman" panose="02020603050405020304" pitchFamily="18" charset="0"/>
                        <a:ea typeface="Cambria Math"/>
                        <a:cs typeface="Times New Roman" panose="02020603050405020304" pitchFamily="18" charset="0"/>
                      </a:rPr>
                      <m:t>3</m:t>
                    </m:r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600" b="0" i="0" smtClean="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600">
                            <a:latin typeface="Times New Roman" panose="020206030504050203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4028" y="2564904"/>
                <a:ext cx="3896657" cy="28803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群組 43"/>
          <p:cNvGrpSpPr>
            <a:grpSpLocks/>
          </p:cNvGrpSpPr>
          <p:nvPr/>
        </p:nvGrpSpPr>
        <p:grpSpPr bwMode="auto">
          <a:xfrm>
            <a:off x="4410447" y="2852936"/>
            <a:ext cx="301625" cy="340012"/>
            <a:chOff x="519019" y="1911800"/>
            <a:chExt cx="301845" cy="338736"/>
          </a:xfrm>
          <a:solidFill>
            <a:srgbClr val="C4E0AE"/>
          </a:solidFill>
        </p:grpSpPr>
        <p:sp>
          <p:nvSpPr>
            <p:cNvPr id="31" name="橢圓 44"/>
            <p:cNvSpPr>
              <a:spLocks noChangeArrowheads="1"/>
            </p:cNvSpPr>
            <p:nvPr/>
          </p:nvSpPr>
          <p:spPr bwMode="auto">
            <a:xfrm>
              <a:off x="519019" y="1948691"/>
              <a:ext cx="301845" cy="301845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2" name="object 459"/>
            <p:cNvSpPr txBox="1">
              <a:spLocks noChangeArrowheads="1"/>
            </p:cNvSpPr>
            <p:nvPr/>
          </p:nvSpPr>
          <p:spPr bwMode="auto">
            <a:xfrm>
              <a:off x="599311" y="1911800"/>
              <a:ext cx="135890" cy="2546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i="0" u="none" strike="noStrike" cap="none" normalizeH="0" baseline="0" dirty="0" smtClean="0">
                  <a:ln>
                    <a:noFill/>
                  </a:ln>
                  <a:effectLst/>
                  <a:latin typeface="Arial" pitchFamily="34" charset="0"/>
                  <a:ea typeface="標楷體" pitchFamily="65" charset="-120"/>
                  <a:cs typeface="新細明體" pitchFamily="18" charset="-120"/>
                </a:rPr>
                <a:t>2</a:t>
              </a:r>
              <a:endParaRPr kumimoji="1" lang="zh-TW" altLang="zh-TW" sz="18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_Office 佈景主題">
      <a:majorFont>
        <a:latin typeface=""/>
        <a:ea typeface=""/>
        <a:cs typeface=""/>
      </a:majorFont>
      <a:minorFont>
        <a:latin typeface="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2_Office 佈景主題">
  <a:themeElements>
    <a:clrScheme name="12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Office 佈景主題">
      <a:majorFont>
        <a:latin typeface="Calibri"/>
        <a:ea typeface="新細明體"/>
        <a:cs typeface="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2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8_Office 佈景主題">
  <a:themeElements>
    <a:clrScheme name="18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8_Office 佈景主題">
      <a:majorFont>
        <a:latin typeface="Calibri"/>
        <a:ea typeface="新細明體"/>
        <a:cs typeface="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8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9_Office 佈景主題">
  <a:themeElements>
    <a:clrScheme name="19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9_Office 佈景主題">
      <a:majorFont>
        <a:latin typeface="Calibri"/>
        <a:ea typeface="新細明體"/>
        <a:cs typeface="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9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3_Office 佈景主題">
  <a:themeElements>
    <a:clrScheme name="13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Office 佈景主題">
      <a:majorFont>
        <a:latin typeface="Calibri"/>
        <a:ea typeface="新細明體"/>
        <a:cs typeface="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3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4_Office 佈景主題">
  <a:themeElements>
    <a:clrScheme name="14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佈景主題">
      <a:majorFont>
        <a:latin typeface="Calibri"/>
        <a:ea typeface="新細明體"/>
        <a:cs typeface="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5_Office 佈景主題">
  <a:themeElements>
    <a:clrScheme name="15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佈景主題">
      <a:majorFont>
        <a:latin typeface="Calibri"/>
        <a:ea typeface="新細明體"/>
        <a:cs typeface="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6_Office 佈景主題">
  <a:themeElements>
    <a:clrScheme name="16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Office 佈景主題">
      <a:majorFont>
        <a:latin typeface="Calibri"/>
        <a:ea typeface="新細明體"/>
        <a:cs typeface="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2_自訂設計">
  <a:themeElements>
    <a:clrScheme name="12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2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2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9_自訂設計">
  <a:themeElements>
    <a:clrScheme name="9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1_自訂設計">
  <a:themeElements>
    <a:clrScheme name="1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0_自訂設計">
  <a:themeElements>
    <a:clrScheme name="10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0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Times New Roman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_自訂設計">
  <a:themeElements>
    <a:clrScheme name="2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訂設計">
      <a:majorFont>
        <a:latin typeface="Arial"/>
        <a:ea typeface="新細明體"/>
        <a:cs typeface=""/>
      </a:majorFont>
      <a:minorFont>
        <a:latin typeface="Times New Roman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_Office 佈景主題">
      <a:majorFont>
        <a:latin typeface=""/>
        <a:ea typeface=""/>
        <a:cs typeface=""/>
      </a:majorFont>
      <a:minorFont>
        <a:latin typeface="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_Office 佈景主題">
      <a:majorFont>
        <a:latin typeface=""/>
        <a:ea typeface=""/>
        <a:cs typeface=""/>
      </a:majorFont>
      <a:minorFont>
        <a:latin typeface="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Office 佈景主題">
  <a:themeElements>
    <a:clrScheme name="8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佈景主題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9_Office 佈景主題">
  <a:themeElements>
    <a:clrScheme name="9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佈景主題">
      <a:majorFont>
        <a:latin typeface="Calibri"/>
        <a:ea typeface="新細明體"/>
        <a:cs typeface="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1_Office 佈景主題">
  <a:themeElements>
    <a:clrScheme name="11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佈景主題">
      <a:majorFont>
        <a:latin typeface="Calibri"/>
        <a:ea typeface="新細明體"/>
        <a:cs typeface="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Office 佈景主題">
  <a:themeElements>
    <a:clrScheme name="10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佈景主題">
      <a:majorFont>
        <a:latin typeface="Calibri"/>
        <a:ea typeface="新細明體"/>
        <a:cs typeface="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Office 佈景主題">
  <a:themeElements>
    <a:clrScheme name="17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7_Office 佈景主題">
      <a:majorFont>
        <a:latin typeface="Calibri"/>
        <a:ea typeface="新細明體"/>
        <a:cs typeface=""/>
      </a:majorFont>
      <a:minorFont>
        <a:latin typeface="Calibri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7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4685</TotalTime>
  <Words>1726</Words>
  <Application>Microsoft Office PowerPoint</Application>
  <PresentationFormat>如螢幕大小 (4:3)</PresentationFormat>
  <Paragraphs>831</Paragraphs>
  <Slides>59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23</vt:i4>
      </vt:variant>
      <vt:variant>
        <vt:lpstr>投影片標題</vt:lpstr>
      </vt:variant>
      <vt:variant>
        <vt:i4>59</vt:i4>
      </vt:variant>
    </vt:vector>
  </HeadingPairs>
  <TitlesOfParts>
    <vt:vector size="93" baseType="lpstr">
      <vt:lpstr>書法中楷（注音一）</vt:lpstr>
      <vt:lpstr>華康黑體 Std W7</vt:lpstr>
      <vt:lpstr>微軟正黑體</vt:lpstr>
      <vt:lpstr>新細明體</vt:lpstr>
      <vt:lpstr>標楷體</vt:lpstr>
      <vt:lpstr>Arial</vt:lpstr>
      <vt:lpstr>Arial Black</vt:lpstr>
      <vt:lpstr>Calibri</vt:lpstr>
      <vt:lpstr>Calibri Light</vt:lpstr>
      <vt:lpstr>Cambria Math</vt:lpstr>
      <vt:lpstr>Times New Roman</vt:lpstr>
      <vt:lpstr>20_Office 佈景主題</vt:lpstr>
      <vt:lpstr>3_自訂設計</vt:lpstr>
      <vt:lpstr>22_Office 佈景主題</vt:lpstr>
      <vt:lpstr>21_Office 佈景主題</vt:lpstr>
      <vt:lpstr>8_Office 佈景主題</vt:lpstr>
      <vt:lpstr>9_Office 佈景主題</vt:lpstr>
      <vt:lpstr>11_Office 佈景主題</vt:lpstr>
      <vt:lpstr>10_Office 佈景主題</vt:lpstr>
      <vt:lpstr>17_Office 佈景主題</vt:lpstr>
      <vt:lpstr>12_Office 佈景主題</vt:lpstr>
      <vt:lpstr>18_Office 佈景主題</vt:lpstr>
      <vt:lpstr>19_Office 佈景主題</vt:lpstr>
      <vt:lpstr>13_Office 佈景主題</vt:lpstr>
      <vt:lpstr>14_Office 佈景主題</vt:lpstr>
      <vt:lpstr>15_Office 佈景主題</vt:lpstr>
      <vt:lpstr>16_Office 佈景主題</vt:lpstr>
      <vt:lpstr>12_自訂設計</vt:lpstr>
      <vt:lpstr>9_自訂設計</vt:lpstr>
      <vt:lpstr>11_自訂設計</vt:lpstr>
      <vt:lpstr>10_自訂設計</vt:lpstr>
      <vt:lpstr>自訂設計</vt:lpstr>
      <vt:lpstr>1_自訂設計</vt:lpstr>
      <vt:lpstr>2_自訂設計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HL</dc:creator>
  <cp:lastModifiedBy>雅蓁 張</cp:lastModifiedBy>
  <cp:revision>489</cp:revision>
  <dcterms:created xsi:type="dcterms:W3CDTF">2015-10-13T02:14:33Z</dcterms:created>
  <dcterms:modified xsi:type="dcterms:W3CDTF">2019-08-28T07:29:23Z</dcterms:modified>
</cp:coreProperties>
</file>